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3" r:id="rId2"/>
  </p:sldMasterIdLst>
  <p:notesMasterIdLst>
    <p:notesMasterId r:id="rId10"/>
  </p:notesMasterIdLst>
  <p:sldIdLst>
    <p:sldId id="257" r:id="rId3"/>
    <p:sldId id="294" r:id="rId4"/>
    <p:sldId id="295" r:id="rId5"/>
    <p:sldId id="258" r:id="rId6"/>
    <p:sldId id="296" r:id="rId7"/>
    <p:sldId id="299" r:id="rId8"/>
    <p:sldId id="298" r:id="rId9"/>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hna Harte" initials="AH" lastIdx="6" clrIdx="0"/>
  <p:cmAuthor id="1" name="fidelma browne" initials="fb"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F"/>
    <a:srgbClr val="FFCC00"/>
    <a:srgbClr val="FFEE00"/>
    <a:srgbClr val="595959"/>
    <a:srgbClr val="000000"/>
    <a:srgbClr val="3B3838"/>
    <a:srgbClr val="595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015" autoAdjust="0"/>
    <p:restoredTop sz="94660"/>
  </p:normalViewPr>
  <p:slideViewPr>
    <p:cSldViewPr snapToGrid="0">
      <p:cViewPr>
        <p:scale>
          <a:sx n="60" d="100"/>
          <a:sy n="60" d="100"/>
        </p:scale>
        <p:origin x="-2040" y="72"/>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49ECF0A-8A29-4048-A13A-35D03D412847}" type="datetimeFigureOut">
              <a:rPr lang="en-IE" smtClean="0"/>
              <a:pPr/>
              <a:t>19/06/2020</a:t>
            </a:fld>
            <a:endParaRPr lang="en-IE" dirty="0"/>
          </a:p>
        </p:txBody>
      </p:sp>
      <p:sp>
        <p:nvSpPr>
          <p:cNvPr id="4" name="Slide Image Placeholder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4211352-757F-421B-B7B4-67FAEC3A1FE4}" type="slidenum">
              <a:rPr lang="en-IE" smtClean="0"/>
              <a:pPr/>
              <a:t>‹#›</a:t>
            </a:fld>
            <a:endParaRPr lang="en-IE" dirty="0"/>
          </a:p>
        </p:txBody>
      </p:sp>
    </p:spTree>
    <p:extLst>
      <p:ext uri="{BB962C8B-B14F-4D97-AF65-F5344CB8AC3E}">
        <p14:creationId xmlns:p14="http://schemas.microsoft.com/office/powerpoint/2010/main" val="77824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1</a:t>
            </a:fld>
            <a:endParaRPr lang="en-US" dirty="0"/>
          </a:p>
        </p:txBody>
      </p:sp>
    </p:spTree>
    <p:extLst>
      <p:ext uri="{BB962C8B-B14F-4D97-AF65-F5344CB8AC3E}">
        <p14:creationId xmlns:p14="http://schemas.microsoft.com/office/powerpoint/2010/main" val="247887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3</a:t>
            </a:fld>
            <a:endParaRPr lang="en-US"/>
          </a:p>
        </p:txBody>
      </p:sp>
    </p:spTree>
    <p:extLst>
      <p:ext uri="{BB962C8B-B14F-4D97-AF65-F5344CB8AC3E}">
        <p14:creationId xmlns:p14="http://schemas.microsoft.com/office/powerpoint/2010/main" val="191192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4</a:t>
            </a:fld>
            <a:endParaRPr lang="en-US"/>
          </a:p>
        </p:txBody>
      </p:sp>
    </p:spTree>
    <p:extLst>
      <p:ext uri="{BB962C8B-B14F-4D97-AF65-F5344CB8AC3E}">
        <p14:creationId xmlns:p14="http://schemas.microsoft.com/office/powerpoint/2010/main" val="191192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6</a:t>
            </a:fld>
            <a:endParaRPr lang="en-US"/>
          </a:p>
        </p:txBody>
      </p:sp>
    </p:spTree>
    <p:extLst>
      <p:ext uri="{BB962C8B-B14F-4D97-AF65-F5344CB8AC3E}">
        <p14:creationId xmlns:p14="http://schemas.microsoft.com/office/powerpoint/2010/main" val="191192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5"/>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857250" y="5202944"/>
            <a:ext cx="5143500" cy="239165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t>19/06/2020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234000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t>19/06/2020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201255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t>19/06/2020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203708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9420667"/>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spTree>
    <p:extLst>
      <p:ext uri="{BB962C8B-B14F-4D97-AF65-F5344CB8AC3E}">
        <p14:creationId xmlns:p14="http://schemas.microsoft.com/office/powerpoint/2010/main" val="245260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ernal Slides">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8554" y="9027587"/>
            <a:ext cx="1362045" cy="755950"/>
          </a:xfrm>
          <a:prstGeom prst="rect">
            <a:avLst/>
          </a:prstGeom>
        </p:spPr>
      </p:pic>
    </p:spTree>
    <p:extLst>
      <p:ext uri="{BB962C8B-B14F-4D97-AF65-F5344CB8AC3E}">
        <p14:creationId xmlns:p14="http://schemas.microsoft.com/office/powerpoint/2010/main" val="220920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logo internal">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2275" y="9234704"/>
            <a:ext cx="2518324" cy="520184"/>
          </a:xfrm>
          <a:prstGeom prst="rect">
            <a:avLst/>
          </a:prstGeom>
        </p:spPr>
      </p:pic>
    </p:spTree>
    <p:extLst>
      <p:ext uri="{BB962C8B-B14F-4D97-AF65-F5344CB8AC3E}">
        <p14:creationId xmlns:p14="http://schemas.microsoft.com/office/powerpoint/2010/main" val="552420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5"/>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857250" y="5202944"/>
            <a:ext cx="5143500" cy="239165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solidFill>
                  <a:prstClr val="black">
                    <a:tint val="75000"/>
                  </a:prstClr>
                </a:solidFill>
              </a:rPr>
              <a:pPr/>
              <a:t>19/06/2020</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7187C6D1-D2C4-449C-A347-1C6E5EEB2D6C}"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522892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solidFill>
                  <a:prstClr val="black">
                    <a:tint val="75000"/>
                  </a:prstClr>
                </a:solidFill>
              </a:rPr>
              <a:pPr/>
              <a:t>19/06/2020</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7187C6D1-D2C4-449C-A347-1C6E5EEB2D6C}"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594573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8" y="2469622"/>
            <a:ext cx="5915025" cy="4120620"/>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467918" y="6629227"/>
            <a:ext cx="5915025" cy="21669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A132DE-3CCD-4C23-9CAF-BF6883D6418B}" type="datetimeFigureOut">
              <a:rPr lang="en-IE" smtClean="0">
                <a:solidFill>
                  <a:prstClr val="black">
                    <a:tint val="75000"/>
                  </a:prstClr>
                </a:solidFill>
              </a:rPr>
              <a:pPr/>
              <a:t>19/06/2020</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7187C6D1-D2C4-449C-A347-1C6E5EEB2D6C}"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934041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FA132DE-3CCD-4C23-9CAF-BF6883D6418B}" type="datetimeFigureOut">
              <a:rPr lang="en-IE" smtClean="0">
                <a:solidFill>
                  <a:prstClr val="black">
                    <a:tint val="75000"/>
                  </a:prstClr>
                </a:solidFill>
              </a:rPr>
              <a:pPr/>
              <a:t>19/06/2020</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7187C6D1-D2C4-449C-A347-1C6E5EEB2D6C}"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98819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3"/>
            <a:ext cx="5915025" cy="1914702"/>
          </a:xfrm>
        </p:spPr>
        <p:txBody>
          <a:bodyPr/>
          <a:lstStyle/>
          <a:p>
            <a:r>
              <a:rPr lang="en-US"/>
              <a:t>Click to edit Master title style</a:t>
            </a:r>
            <a:endParaRPr lang="en-IE"/>
          </a:p>
        </p:txBody>
      </p:sp>
      <p:sp>
        <p:nvSpPr>
          <p:cNvPr id="3" name="Text Placeholder 2"/>
          <p:cNvSpPr>
            <a:spLocks noGrp="1"/>
          </p:cNvSpPr>
          <p:nvPr>
            <p:ph type="body" idx="1"/>
          </p:nvPr>
        </p:nvSpPr>
        <p:spPr>
          <a:xfrm>
            <a:off x="472383" y="2428346"/>
            <a:ext cx="2901255"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2383" y="3618443"/>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3471865" y="2428346"/>
            <a:ext cx="2915543"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471865" y="3618443"/>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FA132DE-3CCD-4C23-9CAF-BF6883D6418B}" type="datetimeFigureOut">
              <a:rPr lang="en-IE" smtClean="0">
                <a:solidFill>
                  <a:prstClr val="black">
                    <a:tint val="75000"/>
                  </a:prstClr>
                </a:solidFill>
              </a:rPr>
              <a:pPr/>
              <a:t>19/06/2020</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7187C6D1-D2C4-449C-A347-1C6E5EEB2D6C}"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31084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t>19/06/2020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778367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1FA132DE-3CCD-4C23-9CAF-BF6883D6418B}" type="datetimeFigureOut">
              <a:rPr lang="en-IE" smtClean="0">
                <a:solidFill>
                  <a:prstClr val="black">
                    <a:tint val="75000"/>
                  </a:prstClr>
                </a:solidFill>
              </a:rPr>
              <a:pPr/>
              <a:t>19/06/2020</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7187C6D1-D2C4-449C-A347-1C6E5EEB2D6C}"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22152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132DE-3CCD-4C23-9CAF-BF6883D6418B}" type="datetimeFigureOut">
              <a:rPr lang="en-IE" smtClean="0">
                <a:solidFill>
                  <a:prstClr val="black">
                    <a:tint val="75000"/>
                  </a:prstClr>
                </a:solidFill>
              </a:rPr>
              <a:pPr/>
              <a:t>19/06/2020</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7187C6D1-D2C4-449C-A347-1C6E5EEB2D6C}" type="slidenum">
              <a:rPr lang="en-IE" smtClean="0">
                <a:solidFill>
                  <a:prstClr val="black">
                    <a:tint val="75000"/>
                  </a:prstClr>
                </a:solidFill>
              </a:rPr>
              <a:pPr/>
              <a:t>‹#›</a:t>
            </a:fld>
            <a:endParaRPr lang="en-IE">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2686" y="835481"/>
            <a:ext cx="1112937" cy="1428954"/>
          </a:xfrm>
          <a:prstGeom prst="rect">
            <a:avLst/>
          </a:prstGeom>
        </p:spPr>
      </p:pic>
    </p:spTree>
    <p:extLst>
      <p:ext uri="{BB962C8B-B14F-4D97-AF65-F5344CB8AC3E}">
        <p14:creationId xmlns:p14="http://schemas.microsoft.com/office/powerpoint/2010/main" val="2444208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2915545" y="1426281"/>
            <a:ext cx="3471863" cy="7039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solidFill>
                  <a:prstClr val="black">
                    <a:tint val="75000"/>
                  </a:prstClr>
                </a:solidFill>
              </a:rPr>
              <a:pPr/>
              <a:t>19/06/2020</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7187C6D1-D2C4-449C-A347-1C6E5EEB2D6C}"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777686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2915545" y="1426281"/>
            <a:ext cx="3471863" cy="70396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solidFill>
                  <a:prstClr val="black">
                    <a:tint val="75000"/>
                  </a:prstClr>
                </a:solidFill>
              </a:rPr>
              <a:pPr/>
              <a:t>19/06/2020</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7187C6D1-D2C4-449C-A347-1C6E5EEB2D6C}"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731008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solidFill>
                  <a:prstClr val="black">
                    <a:tint val="75000"/>
                  </a:prstClr>
                </a:solidFill>
              </a:rPr>
              <a:pPr/>
              <a:t>19/06/2020</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7187C6D1-D2C4-449C-A347-1C6E5EEB2D6C}"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072780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solidFill>
                  <a:prstClr val="black">
                    <a:tint val="75000"/>
                  </a:prstClr>
                </a:solidFill>
              </a:rPr>
              <a:pPr/>
              <a:t>19/06/2020</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7187C6D1-D2C4-449C-A347-1C6E5EEB2D6C}"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598152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9420667"/>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solidFill>
                <a:prstClr val="white"/>
              </a:solidFill>
              <a:latin typeface="Arial" panose="020B0604020202020204" pitchFamily="34" charset="0"/>
            </a:endParaRPr>
          </a:p>
        </p:txBody>
      </p:sp>
    </p:spTree>
    <p:extLst>
      <p:ext uri="{BB962C8B-B14F-4D97-AF65-F5344CB8AC3E}">
        <p14:creationId xmlns:p14="http://schemas.microsoft.com/office/powerpoint/2010/main" val="3668240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Internal Slides">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solidFill>
                <a:prstClr val="white"/>
              </a:solidFill>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8554" y="9027587"/>
            <a:ext cx="1362045" cy="755950"/>
          </a:xfrm>
          <a:prstGeom prst="rect">
            <a:avLst/>
          </a:prstGeom>
        </p:spPr>
      </p:pic>
    </p:spTree>
    <p:extLst>
      <p:ext uri="{BB962C8B-B14F-4D97-AF65-F5344CB8AC3E}">
        <p14:creationId xmlns:p14="http://schemas.microsoft.com/office/powerpoint/2010/main" val="1577331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 logo internal">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solidFill>
                <a:prstClr val="white"/>
              </a:solidFill>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2275" y="9234704"/>
            <a:ext cx="2518324" cy="520184"/>
          </a:xfrm>
          <a:prstGeom prst="rect">
            <a:avLst/>
          </a:prstGeom>
        </p:spPr>
      </p:pic>
    </p:spTree>
    <p:extLst>
      <p:ext uri="{BB962C8B-B14F-4D97-AF65-F5344CB8AC3E}">
        <p14:creationId xmlns:p14="http://schemas.microsoft.com/office/powerpoint/2010/main" val="241236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8" y="2469622"/>
            <a:ext cx="5915025" cy="4120620"/>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467918" y="6629227"/>
            <a:ext cx="5915025" cy="21669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A132DE-3CCD-4C23-9CAF-BF6883D6418B}" type="datetimeFigureOut">
              <a:rPr lang="en-IE" smtClean="0"/>
              <a:t>19/06/2020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327106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FA132DE-3CCD-4C23-9CAF-BF6883D6418B}" type="datetimeFigureOut">
              <a:rPr lang="en-IE" smtClean="0"/>
              <a:t>19/06/2020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426908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3"/>
            <a:ext cx="5915025" cy="1914702"/>
          </a:xfrm>
        </p:spPr>
        <p:txBody>
          <a:bodyPr/>
          <a:lstStyle/>
          <a:p>
            <a:r>
              <a:rPr lang="en-US"/>
              <a:t>Click to edit Master title style</a:t>
            </a:r>
            <a:endParaRPr lang="en-IE"/>
          </a:p>
        </p:txBody>
      </p:sp>
      <p:sp>
        <p:nvSpPr>
          <p:cNvPr id="3" name="Text Placeholder 2"/>
          <p:cNvSpPr>
            <a:spLocks noGrp="1"/>
          </p:cNvSpPr>
          <p:nvPr>
            <p:ph type="body" idx="1"/>
          </p:nvPr>
        </p:nvSpPr>
        <p:spPr>
          <a:xfrm>
            <a:off x="472383" y="2428346"/>
            <a:ext cx="2901255"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2383" y="3618443"/>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3471865" y="2428346"/>
            <a:ext cx="2915543"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471865" y="3618443"/>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FA132DE-3CCD-4C23-9CAF-BF6883D6418B}" type="datetimeFigureOut">
              <a:rPr lang="en-IE" smtClean="0"/>
              <a:t>19/06/2020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12994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1FA132DE-3CCD-4C23-9CAF-BF6883D6418B}" type="datetimeFigureOut">
              <a:rPr lang="en-IE" smtClean="0"/>
              <a:t>19/06/2020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238905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132DE-3CCD-4C23-9CAF-BF6883D6418B}" type="datetimeFigureOut">
              <a:rPr lang="en-IE" smtClean="0"/>
              <a:t>19/06/2020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187C6D1-D2C4-449C-A347-1C6E5EEB2D6C}" type="slidenum">
              <a:rPr lang="en-IE" smtClean="0"/>
              <a:t>‹#›</a:t>
            </a:fld>
            <a:endParaRPr lang="en-IE"/>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2686" y="835481"/>
            <a:ext cx="1112937" cy="1428954"/>
          </a:xfrm>
          <a:prstGeom prst="rect">
            <a:avLst/>
          </a:prstGeom>
        </p:spPr>
      </p:pic>
    </p:spTree>
    <p:extLst>
      <p:ext uri="{BB962C8B-B14F-4D97-AF65-F5344CB8AC3E}">
        <p14:creationId xmlns:p14="http://schemas.microsoft.com/office/powerpoint/2010/main" val="412638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2915545" y="1426281"/>
            <a:ext cx="3471863" cy="7039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t>19/06/2020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231873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2915545" y="1426281"/>
            <a:ext cx="3471863" cy="70396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t>19/06/2020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191046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3"/>
            <a:ext cx="5915025" cy="1914702"/>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FA132DE-3CCD-4C23-9CAF-BF6883D6418B}" type="datetimeFigureOut">
              <a:rPr lang="en-IE" smtClean="0"/>
              <a:pPr/>
              <a:t>19/06/2020</a:t>
            </a:fld>
            <a:endParaRPr lang="en-IE" dirty="0"/>
          </a:p>
        </p:txBody>
      </p:sp>
      <p:sp>
        <p:nvSpPr>
          <p:cNvPr id="5" name="Footer Placeholder 4"/>
          <p:cNvSpPr>
            <a:spLocks noGrp="1"/>
          </p:cNvSpPr>
          <p:nvPr>
            <p:ph type="ftr" sz="quarter" idx="3"/>
          </p:nvPr>
        </p:nvSpPr>
        <p:spPr>
          <a:xfrm>
            <a:off x="2271715" y="9181397"/>
            <a:ext cx="2314575" cy="527403"/>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IE"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7187C6D1-D2C4-449C-A347-1C6E5EEB2D6C}" type="slidenum">
              <a:rPr lang="en-IE" smtClean="0"/>
              <a:pPr/>
              <a:t>‹#›</a:t>
            </a:fld>
            <a:endParaRPr lang="en-IE" dirty="0"/>
          </a:p>
        </p:txBody>
      </p:sp>
    </p:spTree>
    <p:extLst>
      <p:ext uri="{BB962C8B-B14F-4D97-AF65-F5344CB8AC3E}">
        <p14:creationId xmlns:p14="http://schemas.microsoft.com/office/powerpoint/2010/main" val="1358783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3"/>
            <a:ext cx="5915025" cy="1914702"/>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FA132DE-3CCD-4C23-9CAF-BF6883D6418B}" type="datetimeFigureOut">
              <a:rPr lang="en-IE" smtClean="0">
                <a:solidFill>
                  <a:prstClr val="black">
                    <a:tint val="75000"/>
                  </a:prstClr>
                </a:solidFill>
              </a:rPr>
              <a:pPr/>
              <a:t>19/06/2020</a:t>
            </a:fld>
            <a:endParaRPr lang="en-IE" dirty="0">
              <a:solidFill>
                <a:prstClr val="black">
                  <a:tint val="75000"/>
                </a:prstClr>
              </a:solidFill>
            </a:endParaRPr>
          </a:p>
        </p:txBody>
      </p:sp>
      <p:sp>
        <p:nvSpPr>
          <p:cNvPr id="5" name="Footer Placeholder 4"/>
          <p:cNvSpPr>
            <a:spLocks noGrp="1"/>
          </p:cNvSpPr>
          <p:nvPr>
            <p:ph type="ftr" sz="quarter" idx="3"/>
          </p:nvPr>
        </p:nvSpPr>
        <p:spPr>
          <a:xfrm>
            <a:off x="2271715" y="9181397"/>
            <a:ext cx="2314575" cy="527403"/>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IE" dirty="0">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7187C6D1-D2C4-449C-A347-1C6E5EEB2D6C}"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17035111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hyperlink" Target="https://soundcloud.com/user-992575667/face-coverings-june-2020"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hyperlink" Target="https://www2.hse.ie/conditions/coronavirus/face-masks-disposable-gloves.html" TargetMode="External"/><Relationship Id="rId4" Type="http://schemas.openxmlformats.org/officeDocument/2006/relationships/hyperlink" Target="http://www.hse.ie/coronaviru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hse.ie/eng/services/news/newsfeatures/covid19-updates/partner-resources/hse-face-covering-guidelines-poster-screen.pdf" TargetMode="Externa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hyperlink" Target="https://www.gov.ie/en/collection/428743-covid-19-coronavirus-physical-distancing-graphics/" TargetMode="External"/><Relationship Id="rId4" Type="http://schemas.openxmlformats.org/officeDocument/2006/relationships/hyperlink" Target="https://www.hse.ie/eng/services/news/newsfeatures/covid19-updates/partner-resources/hse-face-covering-guidelines-poster-high-resolution.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HSElive/" TargetMode="External"/><Relationship Id="rId7" Type="http://schemas.openxmlformats.org/officeDocument/2006/relationships/image" Target="../media/image16.png"/><Relationship Id="rId2" Type="http://schemas.openxmlformats.org/officeDocument/2006/relationships/hyperlink" Target="https://bit.ly/2YeJ8Lh" TargetMode="External"/><Relationship Id="rId1" Type="http://schemas.openxmlformats.org/officeDocument/2006/relationships/slideLayout" Target="../slideLayouts/slideLayout28.xml"/><Relationship Id="rId6" Type="http://schemas.openxmlformats.org/officeDocument/2006/relationships/hyperlink" Target="http://www.hse.ie/communications" TargetMode="External"/><Relationship Id="rId5" Type="http://schemas.openxmlformats.org/officeDocument/2006/relationships/hyperlink" Target="mailto:digital@hse.ie" TargetMode="External"/><Relationship Id="rId4" Type="http://schemas.openxmlformats.org/officeDocument/2006/relationships/hyperlink" Target="https://www.instagram.com/irishhealthserv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1" y="7870490"/>
            <a:ext cx="6858000" cy="1761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p:cNvSpPr txBox="1"/>
          <p:nvPr/>
        </p:nvSpPr>
        <p:spPr>
          <a:xfrm>
            <a:off x="299137" y="7335614"/>
            <a:ext cx="6274967" cy="2523768"/>
          </a:xfrm>
          <a:prstGeom prst="rect">
            <a:avLst/>
          </a:prstGeom>
          <a:noFill/>
        </p:spPr>
        <p:txBody>
          <a:bodyPr wrap="square" rtlCol="0">
            <a:spAutoFit/>
          </a:bodyPr>
          <a:lstStyle/>
          <a:p>
            <a:r>
              <a:rPr lang="en-US" sz="2800" b="1" dirty="0" smtClean="0">
                <a:solidFill>
                  <a:srgbClr val="595959"/>
                </a:solidFill>
                <a:latin typeface="Arial"/>
                <a:cs typeface="Arial"/>
              </a:rPr>
              <a:t>Face coverings and cloth masks</a:t>
            </a:r>
          </a:p>
          <a:p>
            <a:r>
              <a:rPr lang="en-US" sz="1600" b="1" dirty="0" smtClean="0">
                <a:solidFill>
                  <a:srgbClr val="595959"/>
                </a:solidFill>
                <a:latin typeface="Arial"/>
                <a:cs typeface="Arial"/>
              </a:rPr>
              <a:t>Information campaign </a:t>
            </a:r>
            <a:r>
              <a:rPr lang="en-US" sz="1600" b="1" dirty="0" smtClean="0">
                <a:solidFill>
                  <a:srgbClr val="595959"/>
                </a:solidFill>
                <a:latin typeface="Arial"/>
                <a:cs typeface="Arial"/>
              </a:rPr>
              <a:t>19</a:t>
            </a:r>
            <a:r>
              <a:rPr lang="en-US" sz="1600" b="1" baseline="30000" dirty="0" smtClean="0">
                <a:solidFill>
                  <a:srgbClr val="595959"/>
                </a:solidFill>
                <a:latin typeface="Arial"/>
                <a:cs typeface="Arial"/>
              </a:rPr>
              <a:t>th</a:t>
            </a:r>
            <a:r>
              <a:rPr lang="en-US" sz="1600" b="1" dirty="0" smtClean="0">
                <a:solidFill>
                  <a:srgbClr val="595959"/>
                </a:solidFill>
                <a:latin typeface="Arial"/>
                <a:cs typeface="Arial"/>
              </a:rPr>
              <a:t> </a:t>
            </a:r>
            <a:r>
              <a:rPr lang="en-US" sz="1600" b="1" dirty="0" smtClean="0">
                <a:solidFill>
                  <a:srgbClr val="595959"/>
                </a:solidFill>
                <a:latin typeface="Arial"/>
                <a:cs typeface="Arial"/>
              </a:rPr>
              <a:t>June 2020</a:t>
            </a:r>
            <a:endParaRPr lang="en-US" sz="1600" b="1" dirty="0">
              <a:solidFill>
                <a:srgbClr val="595959"/>
              </a:solidFill>
              <a:latin typeface="Arial"/>
              <a:cs typeface="Arial"/>
            </a:endParaRPr>
          </a:p>
          <a:p>
            <a:endParaRPr lang="en-US" b="1" dirty="0" smtClean="0">
              <a:solidFill>
                <a:srgbClr val="595959"/>
              </a:solidFill>
              <a:latin typeface="Arial"/>
              <a:cs typeface="Arial"/>
            </a:endParaRPr>
          </a:p>
          <a:p>
            <a:endParaRPr lang="en-US" b="1" dirty="0">
              <a:solidFill>
                <a:srgbClr val="595959"/>
              </a:solidFill>
              <a:latin typeface="Arial"/>
              <a:cs typeface="Arial"/>
            </a:endParaRPr>
          </a:p>
          <a:p>
            <a:endParaRPr lang="en-US" b="1" dirty="0" smtClean="0">
              <a:solidFill>
                <a:srgbClr val="595959"/>
              </a:solidFill>
              <a:latin typeface="Arial"/>
              <a:cs typeface="Arial"/>
            </a:endParaRPr>
          </a:p>
          <a:p>
            <a:endParaRPr lang="en-US" b="1" dirty="0">
              <a:solidFill>
                <a:srgbClr val="595959"/>
              </a:solidFill>
              <a:latin typeface="Arial"/>
              <a:cs typeface="Arial"/>
            </a:endParaRPr>
          </a:p>
          <a:p>
            <a:r>
              <a:rPr lang="en-US" b="1" dirty="0">
                <a:solidFill>
                  <a:srgbClr val="595959"/>
                </a:solidFill>
                <a:latin typeface="Arial"/>
                <a:cs typeface="Arial"/>
              </a:rPr>
              <a:t>Stay safe. Protect each other. #HoldFirm</a:t>
            </a:r>
          </a:p>
          <a:p>
            <a:endParaRPr lang="en-US" b="1" dirty="0">
              <a:solidFill>
                <a:srgbClr val="595959"/>
              </a:solidFill>
              <a:latin typeface="Arial"/>
              <a:cs typeface="Arial"/>
            </a:endParaRPr>
          </a:p>
        </p:txBody>
      </p:sp>
      <p:pic>
        <p:nvPicPr>
          <p:cNvPr id="1026" name="Picture 2" descr="C:\Users\brownef\AppData\Local\Microsoft\Windows\Temporary Internet Files\Content.Outlook\FXI6943N\HSE_Covid_Face_Mask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832"/>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xmlns="" id="{6D45027E-66F6-774F-A882-85DE6C59DFE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95" t="15576" r="21359" b="8488"/>
          <a:stretch/>
        </p:blipFill>
        <p:spPr bwMode="auto">
          <a:xfrm>
            <a:off x="5636871" y="8981579"/>
            <a:ext cx="734900" cy="55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659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936" y="1467763"/>
            <a:ext cx="6390948" cy="8402300"/>
          </a:xfrm>
          <a:prstGeom prst="rect">
            <a:avLst/>
          </a:prstGeom>
        </p:spPr>
        <p:txBody>
          <a:bodyPr wrap="square">
            <a:spAutoFit/>
          </a:bodyPr>
          <a:lstStyle/>
          <a:p>
            <a:r>
              <a:rPr lang="en-IE" sz="1600" dirty="0" smtClean="0">
                <a:solidFill>
                  <a:schemeClr val="tx1">
                    <a:lumMod val="65000"/>
                    <a:lumOff val="35000"/>
                  </a:schemeClr>
                </a:solidFill>
                <a:latin typeface="Arial" panose="020B0604020202020204" pitchFamily="34" charset="0"/>
                <a:cs typeface="Arial" panose="020B0604020202020204" pitchFamily="34" charset="0"/>
              </a:rPr>
              <a:t>Everyone in Ireland has helped to reduce the spread of COVID-19. We have worked together in difficult circumstances to save many lives. </a:t>
            </a:r>
          </a:p>
          <a:p>
            <a:endParaRPr lang="en-IE" sz="1600" dirty="0" smtClean="0">
              <a:solidFill>
                <a:schemeClr val="tx1">
                  <a:lumMod val="65000"/>
                  <a:lumOff val="35000"/>
                </a:schemeClr>
              </a:solidFill>
              <a:latin typeface="Arial" panose="020B0604020202020204" pitchFamily="34" charset="0"/>
              <a:cs typeface="Arial" panose="020B0604020202020204" pitchFamily="34" charset="0"/>
            </a:endParaRPr>
          </a:p>
          <a:p>
            <a:r>
              <a:rPr lang="en-IE" sz="1600" dirty="0" smtClean="0">
                <a:solidFill>
                  <a:schemeClr val="tx1">
                    <a:lumMod val="65000"/>
                    <a:lumOff val="35000"/>
                  </a:schemeClr>
                </a:solidFill>
                <a:latin typeface="Arial" panose="020B0604020202020204" pitchFamily="34" charset="0"/>
                <a:cs typeface="Arial" panose="020B0604020202020204" pitchFamily="34" charset="0"/>
              </a:rPr>
              <a:t>Now that our services and communities are re-opening, we </a:t>
            </a:r>
            <a:r>
              <a:rPr lang="en-IE" sz="1600" dirty="0">
                <a:solidFill>
                  <a:schemeClr val="tx1">
                    <a:lumMod val="65000"/>
                    <a:lumOff val="35000"/>
                  </a:schemeClr>
                </a:solidFill>
                <a:latin typeface="Arial" panose="020B0604020202020204" pitchFamily="34" charset="0"/>
                <a:cs typeface="Arial" panose="020B0604020202020204" pitchFamily="34" charset="0"/>
              </a:rPr>
              <a:t>all want to stay safe and </a:t>
            </a:r>
            <a:r>
              <a:rPr lang="en-IE" sz="1600" dirty="0" smtClean="0">
                <a:solidFill>
                  <a:schemeClr val="tx1">
                    <a:lumMod val="65000"/>
                    <a:lumOff val="35000"/>
                  </a:schemeClr>
                </a:solidFill>
                <a:latin typeface="Arial" panose="020B0604020202020204" pitchFamily="34" charset="0"/>
                <a:cs typeface="Arial" panose="020B0604020202020204" pitchFamily="34" charset="0"/>
              </a:rPr>
              <a:t>keep protecting </a:t>
            </a:r>
            <a:r>
              <a:rPr lang="en-IE" sz="1600" dirty="0">
                <a:solidFill>
                  <a:schemeClr val="tx1">
                    <a:lumMod val="65000"/>
                    <a:lumOff val="35000"/>
                  </a:schemeClr>
                </a:solidFill>
                <a:latin typeface="Arial" panose="020B0604020202020204" pitchFamily="34" charset="0"/>
                <a:cs typeface="Arial" panose="020B0604020202020204" pitchFamily="34" charset="0"/>
              </a:rPr>
              <a:t>each other from coronavirus</a:t>
            </a:r>
            <a:r>
              <a:rPr lang="en-IE" sz="1600" dirty="0" smtClean="0">
                <a:solidFill>
                  <a:schemeClr val="tx1">
                    <a:lumMod val="65000"/>
                    <a:lumOff val="35000"/>
                  </a:schemeClr>
                </a:solidFill>
                <a:latin typeface="Arial" panose="020B0604020202020204" pitchFamily="34" charset="0"/>
                <a:cs typeface="Arial" panose="020B0604020202020204" pitchFamily="34" charset="0"/>
              </a:rPr>
              <a:t>.  We </a:t>
            </a:r>
            <a:r>
              <a:rPr lang="en-IE" sz="1600" dirty="0">
                <a:solidFill>
                  <a:schemeClr val="tx1">
                    <a:lumMod val="65000"/>
                    <a:lumOff val="35000"/>
                  </a:schemeClr>
                </a:solidFill>
                <a:latin typeface="Arial" panose="020B0604020202020204" pitchFamily="34" charset="0"/>
                <a:cs typeface="Arial" panose="020B0604020202020204" pitchFamily="34" charset="0"/>
              </a:rPr>
              <a:t>do this by cleaning our hands, social distancing and covering sneezes and coughs</a:t>
            </a:r>
            <a:r>
              <a:rPr lang="en-IE" sz="16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IE" sz="1600" dirty="0">
              <a:solidFill>
                <a:schemeClr val="tx1">
                  <a:lumMod val="65000"/>
                  <a:lumOff val="35000"/>
                </a:schemeClr>
              </a:solidFill>
              <a:latin typeface="Arial" panose="020B0604020202020204" pitchFamily="34" charset="0"/>
              <a:cs typeface="Arial" panose="020B0604020202020204" pitchFamily="34" charset="0"/>
            </a:endParaRPr>
          </a:p>
          <a:p>
            <a:r>
              <a:rPr lang="en-IE" sz="1600" dirty="0">
                <a:solidFill>
                  <a:schemeClr val="tx1">
                    <a:lumMod val="65000"/>
                    <a:lumOff val="35000"/>
                  </a:schemeClr>
                </a:solidFill>
                <a:latin typeface="Arial" panose="020B0604020202020204" pitchFamily="34" charset="0"/>
                <a:cs typeface="Arial" panose="020B0604020202020204" pitchFamily="34" charset="0"/>
              </a:rPr>
              <a:t>We can also do this by wearing a face covering</a:t>
            </a:r>
            <a:r>
              <a:rPr lang="en-IE" sz="1600" dirty="0" smtClean="0">
                <a:solidFill>
                  <a:schemeClr val="tx1">
                    <a:lumMod val="65000"/>
                    <a:lumOff val="35000"/>
                  </a:schemeClr>
                </a:solidFill>
                <a:latin typeface="Arial" panose="020B0604020202020204" pitchFamily="34" charset="0"/>
                <a:cs typeface="Arial" panose="020B0604020202020204" pitchFamily="34" charset="0"/>
              </a:rPr>
              <a:t>.  Face </a:t>
            </a:r>
            <a:r>
              <a:rPr lang="en-IE" sz="1600" dirty="0">
                <a:solidFill>
                  <a:schemeClr val="tx1">
                    <a:lumMod val="65000"/>
                    <a:lumOff val="35000"/>
                  </a:schemeClr>
                </a:solidFill>
                <a:latin typeface="Arial" panose="020B0604020202020204" pitchFamily="34" charset="0"/>
                <a:cs typeface="Arial" panose="020B0604020202020204" pitchFamily="34" charset="0"/>
              </a:rPr>
              <a:t>coverings help prevent people who don’t know they have the virus from spreading it to others</a:t>
            </a:r>
            <a:r>
              <a:rPr lang="en-IE" sz="16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IE" sz="1600" dirty="0">
              <a:solidFill>
                <a:schemeClr val="tx1">
                  <a:lumMod val="65000"/>
                  <a:lumOff val="35000"/>
                </a:schemeClr>
              </a:solidFill>
              <a:latin typeface="Arial" panose="020B0604020202020204" pitchFamily="34" charset="0"/>
              <a:cs typeface="Arial" panose="020B0604020202020204" pitchFamily="34" charset="0"/>
            </a:endParaRPr>
          </a:p>
          <a:p>
            <a:r>
              <a:rPr lang="en-IE" sz="1600" dirty="0">
                <a:solidFill>
                  <a:schemeClr val="tx1">
                    <a:lumMod val="65000"/>
                    <a:lumOff val="35000"/>
                  </a:schemeClr>
                </a:solidFill>
                <a:latin typeface="Arial" panose="020B0604020202020204" pitchFamily="34" charset="0"/>
                <a:cs typeface="Arial" panose="020B0604020202020204" pitchFamily="34" charset="0"/>
              </a:rPr>
              <a:t>They should be worn anywhere it’s difficult to stay 2m apart, like </a:t>
            </a:r>
            <a:r>
              <a:rPr lang="en-IE" sz="1600" dirty="0" smtClean="0">
                <a:solidFill>
                  <a:schemeClr val="tx1">
                    <a:lumMod val="65000"/>
                    <a:lumOff val="35000"/>
                  </a:schemeClr>
                </a:solidFill>
                <a:latin typeface="Arial" panose="020B0604020202020204" pitchFamily="34" charset="0"/>
                <a:cs typeface="Arial" panose="020B0604020202020204" pitchFamily="34" charset="0"/>
              </a:rPr>
              <a:t>shops </a:t>
            </a:r>
            <a:r>
              <a:rPr lang="en-IE" sz="1600" dirty="0">
                <a:solidFill>
                  <a:schemeClr val="tx1">
                    <a:lumMod val="65000"/>
                    <a:lumOff val="35000"/>
                  </a:schemeClr>
                </a:solidFill>
                <a:latin typeface="Arial" panose="020B0604020202020204" pitchFamily="34" charset="0"/>
                <a:cs typeface="Arial" panose="020B0604020202020204" pitchFamily="34" charset="0"/>
              </a:rPr>
              <a:t>or public transport</a:t>
            </a:r>
            <a:r>
              <a:rPr lang="en-IE" sz="1600" dirty="0" smtClean="0">
                <a:solidFill>
                  <a:schemeClr val="tx1">
                    <a:lumMod val="65000"/>
                    <a:lumOff val="35000"/>
                  </a:schemeClr>
                </a:solidFill>
                <a:latin typeface="Arial" panose="020B0604020202020204" pitchFamily="34" charset="0"/>
                <a:cs typeface="Arial" panose="020B0604020202020204" pitchFamily="34" charset="0"/>
              </a:rPr>
              <a:t>, or </a:t>
            </a:r>
            <a:r>
              <a:rPr lang="en-IE" sz="1600" dirty="0">
                <a:solidFill>
                  <a:schemeClr val="tx1">
                    <a:lumMod val="65000"/>
                    <a:lumOff val="35000"/>
                  </a:schemeClr>
                </a:solidFill>
                <a:latin typeface="Arial" panose="020B0604020202020204" pitchFamily="34" charset="0"/>
                <a:cs typeface="Arial" panose="020B0604020202020204" pitchFamily="34" charset="0"/>
              </a:rPr>
              <a:t>when visiting anyone who’s more at risk</a:t>
            </a:r>
            <a:r>
              <a:rPr lang="en-IE" sz="1600" dirty="0" smtClean="0">
                <a:solidFill>
                  <a:schemeClr val="tx1">
                    <a:lumMod val="65000"/>
                    <a:lumOff val="35000"/>
                  </a:schemeClr>
                </a:solidFill>
                <a:latin typeface="Arial" panose="020B0604020202020204" pitchFamily="34" charset="0"/>
                <a:cs typeface="Arial" panose="020B0604020202020204" pitchFamily="34" charset="0"/>
              </a:rPr>
              <a:t>. This includes people aged over 70, or people who are medically vulnerable.  </a:t>
            </a:r>
          </a:p>
          <a:p>
            <a:endParaRPr lang="en-IE" sz="1600" dirty="0">
              <a:solidFill>
                <a:schemeClr val="tx1">
                  <a:lumMod val="65000"/>
                  <a:lumOff val="35000"/>
                </a:schemeClr>
              </a:solidFill>
              <a:latin typeface="Arial" panose="020B0604020202020204" pitchFamily="34" charset="0"/>
              <a:cs typeface="Arial" panose="020B0604020202020204" pitchFamily="34" charset="0"/>
            </a:endParaRPr>
          </a:p>
          <a:p>
            <a:r>
              <a:rPr lang="en-IE" sz="1600" dirty="0" smtClean="0">
                <a:solidFill>
                  <a:schemeClr val="tx1">
                    <a:lumMod val="65000"/>
                    <a:lumOff val="35000"/>
                  </a:schemeClr>
                </a:solidFill>
                <a:latin typeface="Arial" panose="020B0604020202020204" pitchFamily="34" charset="0"/>
                <a:cs typeface="Arial" panose="020B0604020202020204" pitchFamily="34" charset="0"/>
              </a:rPr>
              <a:t>Wear </a:t>
            </a:r>
            <a:r>
              <a:rPr lang="en-IE" sz="1600" dirty="0">
                <a:solidFill>
                  <a:schemeClr val="tx1">
                    <a:lumMod val="65000"/>
                    <a:lumOff val="35000"/>
                  </a:schemeClr>
                </a:solidFill>
                <a:latin typeface="Arial" panose="020B0604020202020204" pitchFamily="34" charset="0"/>
                <a:cs typeface="Arial" panose="020B0604020202020204" pitchFamily="34" charset="0"/>
              </a:rPr>
              <a:t>a face covering </a:t>
            </a:r>
            <a:r>
              <a:rPr lang="en-IE" sz="1600" dirty="0" smtClean="0">
                <a:solidFill>
                  <a:schemeClr val="tx1">
                    <a:lumMod val="65000"/>
                    <a:lumOff val="35000"/>
                  </a:schemeClr>
                </a:solidFill>
                <a:latin typeface="Arial" panose="020B0604020202020204" pitchFamily="34" charset="0"/>
                <a:cs typeface="Arial" panose="020B0604020202020204" pitchFamily="34" charset="0"/>
              </a:rPr>
              <a:t>to show your support for others, and to help in our fight against coronavirus.  The HSE will be supporting people to do this with an advertising campaign on radio, social media, posters, search advertising, and on our website, hse.ie, starting on June 15</a:t>
            </a:r>
            <a:r>
              <a:rPr lang="en-IE" sz="1600" baseline="30000" dirty="0" smtClean="0">
                <a:solidFill>
                  <a:schemeClr val="tx1">
                    <a:lumMod val="65000"/>
                    <a:lumOff val="35000"/>
                  </a:schemeClr>
                </a:solidFill>
                <a:latin typeface="Arial" panose="020B0604020202020204" pitchFamily="34" charset="0"/>
                <a:cs typeface="Arial" panose="020B0604020202020204" pitchFamily="34" charset="0"/>
              </a:rPr>
              <a:t>th</a:t>
            </a:r>
            <a:r>
              <a:rPr lang="en-IE" sz="1600" dirty="0" smtClean="0">
                <a:solidFill>
                  <a:schemeClr val="tx1">
                    <a:lumMod val="65000"/>
                    <a:lumOff val="35000"/>
                  </a:schemeClr>
                </a:solidFill>
                <a:latin typeface="Arial" panose="020B0604020202020204" pitchFamily="34" charset="0"/>
                <a:cs typeface="Arial" panose="020B0604020202020204" pitchFamily="34" charset="0"/>
              </a:rPr>
              <a:t> 2020.</a:t>
            </a:r>
          </a:p>
          <a:p>
            <a:endParaRPr lang="en-IE" sz="1400" dirty="0">
              <a:solidFill>
                <a:schemeClr val="tx1">
                  <a:lumMod val="65000"/>
                  <a:lumOff val="35000"/>
                </a:schemeClr>
              </a:solidFill>
              <a:latin typeface="Arial" panose="020B0604020202020204" pitchFamily="34" charset="0"/>
              <a:cs typeface="Arial" panose="020B0604020202020204" pitchFamily="34" charset="0"/>
            </a:endParaRPr>
          </a:p>
          <a:p>
            <a:r>
              <a:rPr lang="en-IE" sz="1600" b="1" dirty="0" smtClean="0">
                <a:solidFill>
                  <a:schemeClr val="tx1">
                    <a:lumMod val="65000"/>
                    <a:lumOff val="35000"/>
                  </a:schemeClr>
                </a:solidFill>
                <a:latin typeface="Arial" panose="020B0604020202020204" pitchFamily="34" charset="0"/>
                <a:cs typeface="Arial" panose="020B0604020202020204" pitchFamily="34" charset="0"/>
              </a:rPr>
              <a:t>Advertising – Radio and TV</a:t>
            </a:r>
          </a:p>
          <a:p>
            <a:r>
              <a:rPr lang="en-IE" sz="1600" dirty="0" smtClean="0">
                <a:solidFill>
                  <a:schemeClr val="tx1">
                    <a:lumMod val="65000"/>
                    <a:lumOff val="35000"/>
                  </a:schemeClr>
                </a:solidFill>
                <a:latin typeface="Arial" panose="020B0604020202020204" pitchFamily="34" charset="0"/>
                <a:cs typeface="Arial" panose="020B0604020202020204" pitchFamily="34" charset="0"/>
              </a:rPr>
              <a:t>Our media campaign commenced on radio on Monday June 15</a:t>
            </a:r>
            <a:r>
              <a:rPr lang="en-IE" sz="1600" baseline="30000" dirty="0" smtClean="0">
                <a:solidFill>
                  <a:schemeClr val="tx1">
                    <a:lumMod val="65000"/>
                    <a:lumOff val="35000"/>
                  </a:schemeClr>
                </a:solidFill>
                <a:latin typeface="Arial" panose="020B0604020202020204" pitchFamily="34" charset="0"/>
                <a:cs typeface="Arial" panose="020B0604020202020204" pitchFamily="34" charset="0"/>
              </a:rPr>
              <a:t>th</a:t>
            </a:r>
            <a:r>
              <a:rPr lang="en-IE" sz="1600" dirty="0" smtClean="0">
                <a:solidFill>
                  <a:schemeClr val="tx1">
                    <a:lumMod val="65000"/>
                    <a:lumOff val="35000"/>
                  </a:schemeClr>
                </a:solidFill>
                <a:latin typeface="Arial" panose="020B0604020202020204" pitchFamily="34" charset="0"/>
                <a:cs typeface="Arial" panose="020B0604020202020204" pitchFamily="34" charset="0"/>
              </a:rPr>
              <a:t>, 2020. We have 30’ copy live on all commercial and community stations in Ireland, national, regional and local.  This campaign will reach about 87% of the population each week.   </a:t>
            </a:r>
          </a:p>
          <a:p>
            <a:r>
              <a:rPr lang="en-IE" sz="1600" dirty="0" smtClean="0">
                <a:solidFill>
                  <a:schemeClr val="tx1">
                    <a:lumMod val="65000"/>
                    <a:lumOff val="35000"/>
                  </a:schemeClr>
                </a:solidFill>
                <a:latin typeface="Arial" panose="020B0604020202020204" pitchFamily="34" charset="0"/>
                <a:cs typeface="Arial" panose="020B0604020202020204" pitchFamily="34" charset="0"/>
              </a:rPr>
              <a:t>Listen to the </a:t>
            </a:r>
            <a:r>
              <a:rPr lang="en-IE" sz="1600" dirty="0">
                <a:solidFill>
                  <a:schemeClr val="tx1">
                    <a:lumMod val="65000"/>
                    <a:lumOff val="35000"/>
                  </a:schemeClr>
                </a:solidFill>
                <a:latin typeface="Arial" panose="020B0604020202020204" pitchFamily="34" charset="0"/>
                <a:cs typeface="Arial" panose="020B0604020202020204" pitchFamily="34" charset="0"/>
              </a:rPr>
              <a:t>radio ad here: </a:t>
            </a:r>
            <a:r>
              <a:rPr lang="en-IE" sz="1600" dirty="0">
                <a:solidFill>
                  <a:schemeClr val="tx1">
                    <a:lumMod val="65000"/>
                    <a:lumOff val="35000"/>
                  </a:schemeClr>
                </a:solidFill>
                <a:latin typeface="Arial" panose="020B0604020202020204" pitchFamily="34" charset="0"/>
                <a:cs typeface="Arial" panose="020B0604020202020204" pitchFamily="34" charset="0"/>
                <a:hlinkClick r:id="rId2"/>
              </a:rPr>
              <a:t>https://</a:t>
            </a:r>
            <a:r>
              <a:rPr lang="en-IE" sz="1600" dirty="0" smtClean="0">
                <a:solidFill>
                  <a:schemeClr val="tx1">
                    <a:lumMod val="65000"/>
                    <a:lumOff val="35000"/>
                  </a:schemeClr>
                </a:solidFill>
                <a:latin typeface="Arial" panose="020B0604020202020204" pitchFamily="34" charset="0"/>
                <a:cs typeface="Arial" panose="020B0604020202020204" pitchFamily="34" charset="0"/>
                <a:hlinkClick r:id="rId2"/>
              </a:rPr>
              <a:t>soundcloud.com/user-992575667/face-coverings-june-2020</a:t>
            </a:r>
            <a:r>
              <a:rPr lang="en-IE" sz="1600" dirty="0" smtClean="0">
                <a:solidFill>
                  <a:schemeClr val="tx1">
                    <a:lumMod val="65000"/>
                    <a:lumOff val="35000"/>
                  </a:schemeClr>
                </a:solidFill>
                <a:latin typeface="Arial" panose="020B0604020202020204" pitchFamily="34" charset="0"/>
                <a:cs typeface="Arial" panose="020B0604020202020204" pitchFamily="34" charset="0"/>
              </a:rPr>
              <a:t> </a:t>
            </a:r>
          </a:p>
          <a:p>
            <a:endParaRPr lang="en-IE" sz="1600" dirty="0" smtClean="0">
              <a:solidFill>
                <a:schemeClr val="tx1">
                  <a:lumMod val="65000"/>
                  <a:lumOff val="35000"/>
                </a:schemeClr>
              </a:solidFill>
              <a:latin typeface="Arial" panose="020B0604020202020204" pitchFamily="34" charset="0"/>
              <a:cs typeface="Arial" panose="020B0604020202020204" pitchFamily="34" charset="0"/>
            </a:endParaRPr>
          </a:p>
          <a:p>
            <a:r>
              <a:rPr lang="en-IE" sz="1600" dirty="0" smtClean="0">
                <a:solidFill>
                  <a:schemeClr val="tx1">
                    <a:lumMod val="65000"/>
                    <a:lumOff val="35000"/>
                  </a:schemeClr>
                </a:solidFill>
                <a:latin typeface="Arial" panose="020B0604020202020204" pitchFamily="34" charset="0"/>
                <a:cs typeface="Arial" panose="020B0604020202020204" pitchFamily="34" charset="0"/>
              </a:rPr>
              <a:t>The TV ads will start on the 23</a:t>
            </a:r>
            <a:r>
              <a:rPr lang="en-IE" sz="1600" baseline="30000" dirty="0" smtClean="0">
                <a:solidFill>
                  <a:schemeClr val="tx1">
                    <a:lumMod val="65000"/>
                    <a:lumOff val="35000"/>
                  </a:schemeClr>
                </a:solidFill>
                <a:latin typeface="Arial" panose="020B0604020202020204" pitchFamily="34" charset="0"/>
                <a:cs typeface="Arial" panose="020B0604020202020204" pitchFamily="34" charset="0"/>
              </a:rPr>
              <a:t>rd</a:t>
            </a:r>
            <a:r>
              <a:rPr lang="en-IE" sz="1600" dirty="0" smtClean="0">
                <a:solidFill>
                  <a:schemeClr val="tx1">
                    <a:lumMod val="65000"/>
                    <a:lumOff val="35000"/>
                  </a:schemeClr>
                </a:solidFill>
                <a:latin typeface="Arial" panose="020B0604020202020204" pitchFamily="34" charset="0"/>
                <a:cs typeface="Arial" panose="020B0604020202020204" pitchFamily="34" charset="0"/>
              </a:rPr>
              <a:t> June.</a:t>
            </a:r>
          </a:p>
          <a:p>
            <a:endParaRPr lang="en-IE"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Rectangle 14"/>
          <p:cNvSpPr/>
          <p:nvPr/>
        </p:nvSpPr>
        <p:spPr>
          <a:xfrm>
            <a:off x="124936" y="628928"/>
            <a:ext cx="6390948" cy="830997"/>
          </a:xfrm>
          <a:prstGeom prst="rect">
            <a:avLst/>
          </a:prstGeom>
          <a:solidFill>
            <a:schemeClr val="bg1"/>
          </a:solidFill>
        </p:spPr>
        <p:txBody>
          <a:bodyPr wrap="square">
            <a:spAutoFit/>
          </a:bodyPr>
          <a:lstStyle/>
          <a:p>
            <a:r>
              <a:rPr lang="en-IE" sz="2400" b="1" dirty="0" smtClean="0">
                <a:solidFill>
                  <a:schemeClr val="tx1">
                    <a:lumMod val="65000"/>
                    <a:lumOff val="35000"/>
                  </a:schemeClr>
                </a:solidFill>
                <a:latin typeface="Arial" panose="020B0604020202020204" pitchFamily="34" charset="0"/>
              </a:rPr>
              <a:t>Stay Safe. Protect each other. </a:t>
            </a:r>
          </a:p>
          <a:p>
            <a:r>
              <a:rPr lang="en-IE" sz="2400" b="1" dirty="0" smtClean="0">
                <a:solidFill>
                  <a:schemeClr val="tx1">
                    <a:lumMod val="65000"/>
                    <a:lumOff val="35000"/>
                  </a:schemeClr>
                </a:solidFill>
                <a:latin typeface="Arial" panose="020B0604020202020204" pitchFamily="34" charset="0"/>
              </a:rPr>
              <a:t>Wear a face covering.</a:t>
            </a:r>
            <a:endParaRPr lang="en-IE" sz="1400" dirty="0">
              <a:solidFill>
                <a:schemeClr val="bg2">
                  <a:lumMod val="25000"/>
                </a:schemeClr>
              </a:solidFill>
              <a:latin typeface="Arial" panose="020B0604020202020204" pitchFamily="34" charset="0"/>
            </a:endParaRPr>
          </a:p>
        </p:txBody>
      </p:sp>
      <p:sp>
        <p:nvSpPr>
          <p:cNvPr id="16" name="Rectangle 15"/>
          <p:cNvSpPr/>
          <p:nvPr/>
        </p:nvSpPr>
        <p:spPr>
          <a:xfrm>
            <a:off x="224322" y="6807122"/>
            <a:ext cx="6192176" cy="830997"/>
          </a:xfrm>
          <a:prstGeom prst="rect">
            <a:avLst/>
          </a:prstGeom>
        </p:spPr>
        <p:txBody>
          <a:bodyPr wrap="square">
            <a:spAutoFit/>
          </a:bodyPr>
          <a:lstStyle/>
          <a:p>
            <a:endParaRPr lang="en-IE" sz="1600" dirty="0" smtClean="0">
              <a:solidFill>
                <a:schemeClr val="bg2">
                  <a:lumMod val="25000"/>
                </a:schemeClr>
              </a:solidFill>
              <a:latin typeface="Arial" panose="020B0604020202020204" pitchFamily="34" charset="0"/>
              <a:cs typeface="Arial" panose="020B0604020202020204" pitchFamily="34" charset="0"/>
            </a:endParaRPr>
          </a:p>
          <a:p>
            <a:endParaRPr lang="en-IE" sz="1600" dirty="0" smtClean="0">
              <a:solidFill>
                <a:schemeClr val="bg2">
                  <a:lumMod val="25000"/>
                </a:schemeClr>
              </a:solidFill>
              <a:latin typeface="Arial" panose="020B0604020202020204" pitchFamily="34" charset="0"/>
              <a:cs typeface="Arial" panose="020B0604020202020204" pitchFamily="34" charset="0"/>
            </a:endParaRPr>
          </a:p>
          <a:p>
            <a:r>
              <a:rPr lang="en-IE" sz="1600" dirty="0" smtClean="0">
                <a:solidFill>
                  <a:schemeClr val="bg2">
                    <a:lumMod val="25000"/>
                  </a:schemeClr>
                </a:solidFill>
                <a:latin typeface="Arial" panose="020B0604020202020204" pitchFamily="34" charset="0"/>
                <a:cs typeface="Arial" panose="020B0604020202020204" pitchFamily="34" charset="0"/>
              </a:rPr>
              <a:t> </a:t>
            </a:r>
            <a:endParaRPr lang="en-IE" sz="1600" b="1"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488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439045E-EFE5-0B4D-ADE8-3F402C857E9B}"/>
              </a:ext>
            </a:extLst>
          </p:cNvPr>
          <p:cNvSpPr/>
          <p:nvPr/>
        </p:nvSpPr>
        <p:spPr>
          <a:xfrm>
            <a:off x="204134" y="649651"/>
            <a:ext cx="6426201" cy="954107"/>
          </a:xfrm>
          <a:prstGeom prst="rect">
            <a:avLst/>
          </a:prstGeom>
        </p:spPr>
        <p:txBody>
          <a:bodyPr wrap="square">
            <a:spAutoFit/>
          </a:bodyPr>
          <a:lstStyle/>
          <a:p>
            <a:r>
              <a:rPr lang="en-IE" sz="2400" b="1" dirty="0" smtClean="0">
                <a:solidFill>
                  <a:prstClr val="black">
                    <a:lumMod val="65000"/>
                    <a:lumOff val="35000"/>
                  </a:prstClr>
                </a:solidFill>
                <a:latin typeface="Arial" panose="020B0604020202020204" pitchFamily="34" charset="0"/>
              </a:rPr>
              <a:t>Press advertising</a:t>
            </a:r>
          </a:p>
          <a:p>
            <a:r>
              <a:rPr lang="en-IE" sz="1600" dirty="0" smtClean="0">
                <a:solidFill>
                  <a:schemeClr val="accent3">
                    <a:lumMod val="50000"/>
                  </a:schemeClr>
                </a:solidFill>
                <a:latin typeface="Arial" panose="020B0604020202020204" pitchFamily="34" charset="0"/>
                <a:cs typeface="Arial" panose="020B0604020202020204" pitchFamily="34" charset="0"/>
              </a:rPr>
              <a:t>Ads were placed in national press on June 17</a:t>
            </a:r>
            <a:r>
              <a:rPr lang="en-IE" sz="1600" baseline="30000" dirty="0" smtClean="0">
                <a:solidFill>
                  <a:schemeClr val="accent3">
                    <a:lumMod val="50000"/>
                  </a:schemeClr>
                </a:solidFill>
                <a:latin typeface="Arial" panose="020B0604020202020204" pitchFamily="34" charset="0"/>
                <a:cs typeface="Arial" panose="020B0604020202020204" pitchFamily="34" charset="0"/>
              </a:rPr>
              <a:t>th</a:t>
            </a:r>
            <a:r>
              <a:rPr lang="en-IE" sz="1600" dirty="0" smtClean="0">
                <a:solidFill>
                  <a:schemeClr val="accent3">
                    <a:lumMod val="50000"/>
                  </a:schemeClr>
                </a:solidFill>
                <a:latin typeface="Arial" panose="020B0604020202020204" pitchFamily="34" charset="0"/>
                <a:cs typeface="Arial" panose="020B0604020202020204" pitchFamily="34" charset="0"/>
              </a:rPr>
              <a:t>, the copy is below for your information.  </a:t>
            </a:r>
            <a:endParaRPr lang="en-IE"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76" y="1782742"/>
            <a:ext cx="5843916" cy="750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381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439045E-EFE5-0B4D-ADE8-3F402C857E9B}"/>
              </a:ext>
            </a:extLst>
          </p:cNvPr>
          <p:cNvSpPr/>
          <p:nvPr/>
        </p:nvSpPr>
        <p:spPr>
          <a:xfrm>
            <a:off x="204134" y="649651"/>
            <a:ext cx="6426201" cy="7740581"/>
          </a:xfrm>
          <a:prstGeom prst="rect">
            <a:avLst/>
          </a:prstGeom>
        </p:spPr>
        <p:txBody>
          <a:bodyPr wrap="square">
            <a:spAutoFit/>
          </a:bodyPr>
          <a:lstStyle/>
          <a:p>
            <a:r>
              <a:rPr lang="en-IE" sz="1600" b="1" dirty="0">
                <a:solidFill>
                  <a:schemeClr val="accent3">
                    <a:lumMod val="50000"/>
                  </a:schemeClr>
                </a:solidFill>
                <a:latin typeface="Arial" panose="020B0604020202020204" pitchFamily="34" charset="0"/>
                <a:cs typeface="Arial" panose="020B0604020202020204" pitchFamily="34" charset="0"/>
              </a:rPr>
              <a:t>Social Media advertising</a:t>
            </a:r>
          </a:p>
          <a:p>
            <a:r>
              <a:rPr lang="en-IE" sz="1600" dirty="0">
                <a:solidFill>
                  <a:schemeClr val="accent3">
                    <a:lumMod val="50000"/>
                  </a:schemeClr>
                </a:solidFill>
                <a:latin typeface="Arial" panose="020B0604020202020204" pitchFamily="34" charset="0"/>
                <a:cs typeface="Arial" panose="020B0604020202020204" pitchFamily="34" charset="0"/>
              </a:rPr>
              <a:t>We have promoted posts </a:t>
            </a:r>
            <a:r>
              <a:rPr lang="en-IE" sz="1600" dirty="0" smtClean="0">
                <a:solidFill>
                  <a:schemeClr val="accent3">
                    <a:lumMod val="50000"/>
                  </a:schemeClr>
                </a:solidFill>
                <a:latin typeface="Arial" panose="020B0604020202020204" pitchFamily="34" charset="0"/>
                <a:cs typeface="Arial" panose="020B0604020202020204" pitchFamily="34" charset="0"/>
              </a:rPr>
              <a:t>that started from </a:t>
            </a:r>
            <a:r>
              <a:rPr lang="en-IE" sz="1600" dirty="0">
                <a:solidFill>
                  <a:schemeClr val="accent3">
                    <a:lumMod val="50000"/>
                  </a:schemeClr>
                </a:solidFill>
                <a:latin typeface="Arial" panose="020B0604020202020204" pitchFamily="34" charset="0"/>
                <a:cs typeface="Arial" panose="020B0604020202020204" pitchFamily="34" charset="0"/>
              </a:rPr>
              <a:t>June 15</a:t>
            </a:r>
            <a:r>
              <a:rPr lang="en-IE" sz="1600" baseline="30000" dirty="0">
                <a:solidFill>
                  <a:schemeClr val="accent3">
                    <a:lumMod val="50000"/>
                  </a:schemeClr>
                </a:solidFill>
                <a:latin typeface="Arial" panose="020B0604020202020204" pitchFamily="34" charset="0"/>
                <a:cs typeface="Arial" panose="020B0604020202020204" pitchFamily="34" charset="0"/>
              </a:rPr>
              <a:t>th</a:t>
            </a:r>
            <a:r>
              <a:rPr lang="en-IE" sz="1600" dirty="0">
                <a:solidFill>
                  <a:schemeClr val="accent3">
                    <a:lumMod val="50000"/>
                  </a:schemeClr>
                </a:solidFill>
                <a:latin typeface="Arial" panose="020B0604020202020204" pitchFamily="34" charset="0"/>
                <a:cs typeface="Arial" panose="020B0604020202020204" pitchFamily="34" charset="0"/>
              </a:rPr>
              <a:t>, on Facebook, Instagram and organic posts on Twitter. The posts will be accompanied by images, guides on how to make a face </a:t>
            </a:r>
            <a:r>
              <a:rPr lang="en-IE" sz="1600" dirty="0" smtClean="0">
                <a:solidFill>
                  <a:schemeClr val="accent3">
                    <a:lumMod val="50000"/>
                  </a:schemeClr>
                </a:solidFill>
                <a:latin typeface="Arial" panose="020B0604020202020204" pitchFamily="34" charset="0"/>
                <a:cs typeface="Arial" panose="020B0604020202020204" pitchFamily="34" charset="0"/>
              </a:rPr>
              <a:t>covering, and </a:t>
            </a:r>
            <a:r>
              <a:rPr lang="en-IE" sz="1600" dirty="0">
                <a:solidFill>
                  <a:schemeClr val="accent3">
                    <a:lumMod val="50000"/>
                  </a:schemeClr>
                </a:solidFill>
                <a:latin typeface="Arial" panose="020B0604020202020204" pitchFamily="34" charset="0"/>
                <a:cs typeface="Arial" panose="020B0604020202020204" pitchFamily="34" charset="0"/>
              </a:rPr>
              <a:t>links through to detailed content and guidance on HSE.ie.  </a:t>
            </a:r>
            <a:endParaRPr lang="en-IE" sz="1600" dirty="0" smtClean="0">
              <a:solidFill>
                <a:schemeClr val="accent3">
                  <a:lumMod val="50000"/>
                </a:schemeClr>
              </a:solidFill>
              <a:latin typeface="Arial" panose="020B0604020202020204" pitchFamily="34" charset="0"/>
              <a:cs typeface="Arial" panose="020B0604020202020204" pitchFamily="34" charset="0"/>
            </a:endParaRPr>
          </a:p>
          <a:p>
            <a:endParaRPr lang="en-IE" sz="1600" dirty="0">
              <a:solidFill>
                <a:schemeClr val="bg2">
                  <a:lumMod val="25000"/>
                </a:schemeClr>
              </a:solidFill>
              <a:latin typeface="Arial" panose="020B0604020202020204" pitchFamily="34" charset="0"/>
              <a:cs typeface="Arial" panose="020B0604020202020204" pitchFamily="34" charset="0"/>
            </a:endParaRPr>
          </a:p>
          <a:p>
            <a:r>
              <a:rPr lang="en-IE" sz="1400" dirty="0" smtClean="0">
                <a:solidFill>
                  <a:schemeClr val="tx1">
                    <a:lumMod val="65000"/>
                    <a:lumOff val="35000"/>
                  </a:schemeClr>
                </a:solidFill>
                <a:latin typeface="Arial" panose="020B0604020202020204" pitchFamily="34" charset="0"/>
                <a:cs typeface="Arial" panose="020B0604020202020204" pitchFamily="34" charset="0"/>
              </a:rPr>
              <a:t>‘Face </a:t>
            </a:r>
            <a:r>
              <a:rPr lang="en-IE" sz="1400" dirty="0">
                <a:solidFill>
                  <a:schemeClr val="tx1">
                    <a:lumMod val="65000"/>
                    <a:lumOff val="35000"/>
                  </a:schemeClr>
                </a:solidFill>
                <a:latin typeface="Arial" panose="020B0604020202020204" pitchFamily="34" charset="0"/>
                <a:cs typeface="Arial" panose="020B0604020202020204" pitchFamily="34" charset="0"/>
              </a:rPr>
              <a:t>coverings can help prevent #coronavirus spread. Here is a guide on how to use them effectively and safely. #</a:t>
            </a:r>
            <a:r>
              <a:rPr lang="en-IE" sz="1400" dirty="0" smtClean="0">
                <a:solidFill>
                  <a:schemeClr val="tx1">
                    <a:lumMod val="65000"/>
                    <a:lumOff val="35000"/>
                  </a:schemeClr>
                </a:solidFill>
                <a:latin typeface="Arial" panose="020B0604020202020204" pitchFamily="34" charset="0"/>
                <a:cs typeface="Arial" panose="020B0604020202020204" pitchFamily="34" charset="0"/>
              </a:rPr>
              <a:t>COVID19 #HoldFirm </a:t>
            </a:r>
            <a:r>
              <a:rPr lang="en-IE" sz="1400" dirty="0">
                <a:solidFill>
                  <a:schemeClr val="tx1">
                    <a:lumMod val="65000"/>
                    <a:lumOff val="35000"/>
                  </a:schemeClr>
                </a:solidFill>
                <a:latin typeface="Arial" panose="020B0604020202020204" pitchFamily="34" charset="0"/>
                <a:cs typeface="Arial" panose="020B0604020202020204" pitchFamily="34" charset="0"/>
              </a:rPr>
              <a:t>#</a:t>
            </a:r>
            <a:r>
              <a:rPr lang="en-IE" sz="1400" dirty="0" err="1" smtClean="0">
                <a:solidFill>
                  <a:schemeClr val="tx1">
                    <a:lumMod val="65000"/>
                    <a:lumOff val="35000"/>
                  </a:schemeClr>
                </a:solidFill>
                <a:latin typeface="Arial" panose="020B0604020202020204" pitchFamily="34" charset="0"/>
                <a:cs typeface="Arial" panose="020B0604020202020204" pitchFamily="34" charset="0"/>
              </a:rPr>
              <a:t>InThisTogether</a:t>
            </a:r>
            <a:r>
              <a:rPr lang="en-IE" sz="1400" dirty="0" smtClean="0">
                <a:solidFill>
                  <a:schemeClr val="tx1">
                    <a:lumMod val="65000"/>
                    <a:lumOff val="35000"/>
                  </a:schemeClr>
                </a:solidFill>
                <a:latin typeface="Arial" panose="020B0604020202020204" pitchFamily="34" charset="0"/>
                <a:cs typeface="Arial" panose="020B0604020202020204" pitchFamily="34" charset="0"/>
              </a:rPr>
              <a:t>’</a:t>
            </a:r>
            <a:endParaRPr lang="en-IE" sz="1400" dirty="0">
              <a:solidFill>
                <a:schemeClr val="tx1">
                  <a:lumMod val="65000"/>
                  <a:lumOff val="35000"/>
                </a:schemeClr>
              </a:solidFill>
              <a:latin typeface="Arial" panose="020B0604020202020204" pitchFamily="34" charset="0"/>
              <a:cs typeface="Arial" panose="020B0604020202020204" pitchFamily="34" charset="0"/>
            </a:endParaRPr>
          </a:p>
          <a:p>
            <a:r>
              <a:rPr lang="en-IE" sz="1400" dirty="0">
                <a:solidFill>
                  <a:schemeClr val="tx1">
                    <a:lumMod val="65000"/>
                    <a:lumOff val="35000"/>
                  </a:schemeClr>
                </a:solidFill>
                <a:latin typeface="Arial" panose="020B0604020202020204" pitchFamily="34" charset="0"/>
                <a:cs typeface="Arial" panose="020B0604020202020204" pitchFamily="34" charset="0"/>
              </a:rPr>
              <a:t> </a:t>
            </a:r>
          </a:p>
          <a:p>
            <a:r>
              <a:rPr lang="en-IE" sz="1400" dirty="0" smtClean="0">
                <a:solidFill>
                  <a:schemeClr val="tx1">
                    <a:lumMod val="65000"/>
                    <a:lumOff val="35000"/>
                  </a:schemeClr>
                </a:solidFill>
                <a:latin typeface="Arial" panose="020B0604020202020204" pitchFamily="34" charset="0"/>
                <a:cs typeface="Arial" panose="020B0604020202020204" pitchFamily="34" charset="0"/>
              </a:rPr>
              <a:t>‘Face </a:t>
            </a:r>
            <a:r>
              <a:rPr lang="en-IE" sz="1400" dirty="0">
                <a:solidFill>
                  <a:schemeClr val="tx1">
                    <a:lumMod val="65000"/>
                    <a:lumOff val="35000"/>
                  </a:schemeClr>
                </a:solidFill>
                <a:latin typeface="Arial" panose="020B0604020202020204" pitchFamily="34" charset="0"/>
                <a:cs typeface="Arial" panose="020B0604020202020204" pitchFamily="34" charset="0"/>
              </a:rPr>
              <a:t>masks can help reduce the spread of the virus by catching droplets of sneezes or coughs. Visit our website to read more on how to make, wear and wash face masks properly. #</a:t>
            </a:r>
            <a:r>
              <a:rPr lang="en-IE" sz="1400" dirty="0" smtClean="0">
                <a:solidFill>
                  <a:schemeClr val="tx1">
                    <a:lumMod val="65000"/>
                    <a:lumOff val="35000"/>
                  </a:schemeClr>
                </a:solidFill>
                <a:latin typeface="Arial" panose="020B0604020202020204" pitchFamily="34" charset="0"/>
                <a:cs typeface="Arial" panose="020B0604020202020204" pitchFamily="34" charset="0"/>
              </a:rPr>
              <a:t>COVID19’</a:t>
            </a:r>
          </a:p>
          <a:p>
            <a:endParaRPr lang="en-IE" sz="1400" dirty="0">
              <a:solidFill>
                <a:schemeClr val="tx1">
                  <a:lumMod val="65000"/>
                  <a:lumOff val="35000"/>
                </a:schemeClr>
              </a:solidFill>
              <a:latin typeface="Arial" panose="020B0604020202020204" pitchFamily="34" charset="0"/>
              <a:cs typeface="Arial" panose="020B0604020202020204" pitchFamily="34" charset="0"/>
            </a:endParaRPr>
          </a:p>
          <a:p>
            <a:endParaRPr lang="en-IE" sz="14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1400" dirty="0">
              <a:solidFill>
                <a:schemeClr val="tx1">
                  <a:lumMod val="65000"/>
                  <a:lumOff val="35000"/>
                </a:schemeClr>
              </a:solidFill>
              <a:latin typeface="Arial" panose="020B0604020202020204" pitchFamily="34" charset="0"/>
              <a:cs typeface="Arial" panose="020B0604020202020204" pitchFamily="34" charset="0"/>
            </a:endParaRPr>
          </a:p>
          <a:p>
            <a:endParaRPr lang="en-IE" sz="14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1400" dirty="0">
              <a:solidFill>
                <a:schemeClr val="tx1">
                  <a:lumMod val="65000"/>
                  <a:lumOff val="35000"/>
                </a:schemeClr>
              </a:solidFill>
              <a:latin typeface="Arial" panose="020B0604020202020204" pitchFamily="34" charset="0"/>
              <a:cs typeface="Arial" panose="020B0604020202020204" pitchFamily="34" charset="0"/>
            </a:endParaRPr>
          </a:p>
          <a:p>
            <a:endParaRPr lang="en-IE" sz="14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1400" dirty="0">
              <a:solidFill>
                <a:schemeClr val="tx1">
                  <a:lumMod val="65000"/>
                  <a:lumOff val="35000"/>
                </a:schemeClr>
              </a:solidFill>
              <a:latin typeface="Arial" panose="020B0604020202020204" pitchFamily="34" charset="0"/>
              <a:cs typeface="Arial" panose="020B0604020202020204" pitchFamily="34" charset="0"/>
            </a:endParaRPr>
          </a:p>
          <a:p>
            <a:endParaRPr lang="en-IE" sz="14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1400" dirty="0">
              <a:solidFill>
                <a:schemeClr val="tx1">
                  <a:lumMod val="65000"/>
                  <a:lumOff val="35000"/>
                </a:schemeClr>
              </a:solidFill>
              <a:latin typeface="Arial" panose="020B0604020202020204" pitchFamily="34" charset="0"/>
              <a:cs typeface="Arial" panose="020B0604020202020204" pitchFamily="34" charset="0"/>
            </a:endParaRPr>
          </a:p>
          <a:p>
            <a:endParaRPr lang="en-IE" sz="14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1400" dirty="0">
              <a:solidFill>
                <a:schemeClr val="tx1">
                  <a:lumMod val="65000"/>
                  <a:lumOff val="35000"/>
                </a:schemeClr>
              </a:solidFill>
              <a:latin typeface="Arial" panose="020B0604020202020204" pitchFamily="34" charset="0"/>
              <a:cs typeface="Arial" panose="020B0604020202020204" pitchFamily="34" charset="0"/>
            </a:endParaRPr>
          </a:p>
          <a:p>
            <a:endParaRPr lang="en-IE" sz="1400" dirty="0">
              <a:solidFill>
                <a:schemeClr val="tx1">
                  <a:lumMod val="65000"/>
                  <a:lumOff val="35000"/>
                </a:schemeClr>
              </a:solidFill>
              <a:latin typeface="Arial" panose="020B0604020202020204" pitchFamily="34" charset="0"/>
              <a:cs typeface="Arial" panose="020B0604020202020204" pitchFamily="34" charset="0"/>
            </a:endParaRPr>
          </a:p>
          <a:p>
            <a:r>
              <a:rPr lang="en-IE" sz="1400" dirty="0">
                <a:solidFill>
                  <a:schemeClr val="tx1">
                    <a:lumMod val="65000"/>
                    <a:lumOff val="35000"/>
                  </a:schemeClr>
                </a:solidFill>
                <a:latin typeface="Arial" panose="020B0604020202020204" pitchFamily="34" charset="0"/>
                <a:cs typeface="Arial" panose="020B0604020202020204" pitchFamily="34" charset="0"/>
              </a:rPr>
              <a:t> </a:t>
            </a:r>
          </a:p>
          <a:p>
            <a:r>
              <a:rPr lang="en-IE" sz="1400" dirty="0" smtClean="0">
                <a:solidFill>
                  <a:schemeClr val="tx1">
                    <a:lumMod val="65000"/>
                    <a:lumOff val="35000"/>
                  </a:schemeClr>
                </a:solidFill>
                <a:latin typeface="Arial" panose="020B0604020202020204" pitchFamily="34" charset="0"/>
                <a:cs typeface="Arial" panose="020B0604020202020204" pitchFamily="34" charset="0"/>
              </a:rPr>
              <a:t>‘Face </a:t>
            </a:r>
            <a:r>
              <a:rPr lang="en-IE" sz="1400" dirty="0">
                <a:solidFill>
                  <a:schemeClr val="tx1">
                    <a:lumMod val="65000"/>
                    <a:lumOff val="35000"/>
                  </a:schemeClr>
                </a:solidFill>
                <a:latin typeface="Arial" panose="020B0604020202020204" pitchFamily="34" charset="0"/>
                <a:cs typeface="Arial" panose="020B0604020202020204" pitchFamily="34" charset="0"/>
              </a:rPr>
              <a:t>coverings help prevent people who don’t know they have the virus from spreading it to others. They should be worn anywhere it’s difficult to stay 2m apart, like shops or public transport. See </a:t>
            </a:r>
            <a:r>
              <a:rPr lang="en-IE" sz="1400" dirty="0" smtClean="0">
                <a:solidFill>
                  <a:schemeClr val="tx1">
                    <a:lumMod val="65000"/>
                    <a:lumOff val="35000"/>
                  </a:schemeClr>
                </a:solidFill>
                <a:latin typeface="Arial" panose="020B0604020202020204" pitchFamily="34" charset="0"/>
                <a:cs typeface="Arial" panose="020B0604020202020204" pitchFamily="34" charset="0"/>
              </a:rPr>
              <a:t>hse.ie </a:t>
            </a:r>
            <a:r>
              <a:rPr lang="en-IE" sz="1400" dirty="0">
                <a:solidFill>
                  <a:schemeClr val="tx1">
                    <a:lumMod val="65000"/>
                    <a:lumOff val="35000"/>
                  </a:schemeClr>
                </a:solidFill>
                <a:latin typeface="Arial" panose="020B0604020202020204" pitchFamily="34" charset="0"/>
                <a:cs typeface="Arial" panose="020B0604020202020204" pitchFamily="34" charset="0"/>
              </a:rPr>
              <a:t>to read more on how to make, wear and wash face masks </a:t>
            </a:r>
            <a:r>
              <a:rPr lang="en-IE" sz="1400" dirty="0" smtClean="0">
                <a:solidFill>
                  <a:schemeClr val="tx1">
                    <a:lumMod val="65000"/>
                    <a:lumOff val="35000"/>
                  </a:schemeClr>
                </a:solidFill>
                <a:latin typeface="Arial" panose="020B0604020202020204" pitchFamily="34" charset="0"/>
                <a:cs typeface="Arial" panose="020B0604020202020204" pitchFamily="34" charset="0"/>
              </a:rPr>
              <a:t>properly </a:t>
            </a:r>
            <a:r>
              <a:rPr lang="en-IE" sz="1400" dirty="0">
                <a:solidFill>
                  <a:schemeClr val="tx1">
                    <a:lumMod val="65000"/>
                    <a:lumOff val="35000"/>
                  </a:schemeClr>
                </a:solidFill>
                <a:latin typeface="Arial" panose="020B0604020202020204" pitchFamily="34" charset="0"/>
                <a:cs typeface="Arial" panose="020B0604020202020204" pitchFamily="34" charset="0"/>
              </a:rPr>
              <a:t>#HoldFirm </a:t>
            </a:r>
            <a:r>
              <a:rPr lang="en-IE" sz="1400" dirty="0" smtClean="0">
                <a:solidFill>
                  <a:schemeClr val="tx1">
                    <a:lumMod val="65000"/>
                    <a:lumOff val="35000"/>
                  </a:schemeClr>
                </a:solidFill>
                <a:latin typeface="Arial" panose="020B0604020202020204" pitchFamily="34" charset="0"/>
                <a:cs typeface="Arial" panose="020B0604020202020204" pitchFamily="34" charset="0"/>
              </a:rPr>
              <a:t>. </a:t>
            </a:r>
            <a:r>
              <a:rPr lang="en-IE" sz="1400" dirty="0">
                <a:solidFill>
                  <a:schemeClr val="tx1">
                    <a:lumMod val="65000"/>
                    <a:lumOff val="35000"/>
                  </a:schemeClr>
                </a:solidFill>
                <a:latin typeface="Arial" panose="020B0604020202020204" pitchFamily="34" charset="0"/>
                <a:cs typeface="Arial" panose="020B0604020202020204" pitchFamily="34" charset="0"/>
              </a:rPr>
              <a:t>#</a:t>
            </a:r>
            <a:r>
              <a:rPr lang="en-IE" sz="1400" dirty="0" smtClean="0">
                <a:solidFill>
                  <a:schemeClr val="tx1">
                    <a:lumMod val="65000"/>
                    <a:lumOff val="35000"/>
                  </a:schemeClr>
                </a:solidFill>
                <a:latin typeface="Arial" panose="020B0604020202020204" pitchFamily="34" charset="0"/>
                <a:cs typeface="Arial" panose="020B0604020202020204" pitchFamily="34" charset="0"/>
              </a:rPr>
              <a:t>COVID19’</a:t>
            </a:r>
            <a:endParaRPr lang="en-IE" sz="1400" dirty="0">
              <a:solidFill>
                <a:schemeClr val="tx1">
                  <a:lumMod val="65000"/>
                  <a:lumOff val="35000"/>
                </a:schemeClr>
              </a:solidFill>
              <a:latin typeface="Arial" panose="020B0604020202020204" pitchFamily="34" charset="0"/>
              <a:cs typeface="Arial" panose="020B0604020202020204" pitchFamily="34" charset="0"/>
            </a:endParaRPr>
          </a:p>
          <a:p>
            <a:r>
              <a:rPr lang="en-IE" sz="1400" dirty="0">
                <a:solidFill>
                  <a:schemeClr val="tx1">
                    <a:lumMod val="65000"/>
                    <a:lumOff val="35000"/>
                  </a:schemeClr>
                </a:solidFill>
                <a:latin typeface="Arial" panose="020B0604020202020204" pitchFamily="34" charset="0"/>
                <a:cs typeface="Arial" panose="020B0604020202020204" pitchFamily="34" charset="0"/>
              </a:rPr>
              <a:t> </a:t>
            </a:r>
          </a:p>
          <a:p>
            <a:r>
              <a:rPr lang="en-IE" sz="1400" dirty="0" smtClean="0">
                <a:solidFill>
                  <a:schemeClr val="tx1">
                    <a:lumMod val="65000"/>
                    <a:lumOff val="35000"/>
                  </a:schemeClr>
                </a:solidFill>
                <a:latin typeface="Arial" panose="020B0604020202020204" pitchFamily="34" charset="0"/>
                <a:cs typeface="Arial" panose="020B0604020202020204" pitchFamily="34" charset="0"/>
              </a:rPr>
              <a:t>‘Wearing </a:t>
            </a:r>
            <a:r>
              <a:rPr lang="en-IE" sz="1400" dirty="0">
                <a:solidFill>
                  <a:schemeClr val="tx1">
                    <a:lumMod val="65000"/>
                    <a:lumOff val="35000"/>
                  </a:schemeClr>
                </a:solidFill>
                <a:latin typeface="Arial" panose="020B0604020202020204" pitchFamily="34" charset="0"/>
                <a:cs typeface="Arial" panose="020B0604020202020204" pitchFamily="34" charset="0"/>
              </a:rPr>
              <a:t>a cloth face covering is recommended in situations where it is difficult to practice social distancing. For example, in shops and on public transport. They may help prevent people who do not know they have the virus from spreading it to others</a:t>
            </a:r>
            <a:r>
              <a:rPr lang="en-IE" sz="1400" dirty="0" smtClean="0">
                <a:solidFill>
                  <a:schemeClr val="tx1">
                    <a:lumMod val="65000"/>
                    <a:lumOff val="35000"/>
                  </a:schemeClr>
                </a:solidFill>
                <a:latin typeface="Arial" panose="020B0604020202020204" pitchFamily="34" charset="0"/>
                <a:cs typeface="Arial" panose="020B0604020202020204" pitchFamily="34" charset="0"/>
              </a:rPr>
              <a:t>. </a:t>
            </a:r>
            <a:r>
              <a:rPr lang="en-IE" sz="1400" dirty="0">
                <a:solidFill>
                  <a:schemeClr val="tx1">
                    <a:lumMod val="65000"/>
                    <a:lumOff val="35000"/>
                  </a:schemeClr>
                </a:solidFill>
                <a:latin typeface="Arial" panose="020B0604020202020204" pitchFamily="34" charset="0"/>
                <a:cs typeface="Arial" panose="020B0604020202020204" pitchFamily="34" charset="0"/>
              </a:rPr>
              <a:t>#HoldFirm</a:t>
            </a:r>
            <a:r>
              <a:rPr lang="en-IE" sz="1400" dirty="0" smtClean="0">
                <a:solidFill>
                  <a:schemeClr val="tx1">
                    <a:lumMod val="65000"/>
                    <a:lumOff val="35000"/>
                  </a:schemeClr>
                </a:solidFill>
                <a:latin typeface="Arial" panose="020B0604020202020204" pitchFamily="34" charset="0"/>
                <a:cs typeface="Arial" panose="020B0604020202020204" pitchFamily="34" charset="0"/>
              </a:rPr>
              <a:t> </a:t>
            </a:r>
            <a:r>
              <a:rPr lang="en-IE" sz="1400" dirty="0">
                <a:solidFill>
                  <a:schemeClr val="tx1">
                    <a:lumMod val="65000"/>
                    <a:lumOff val="35000"/>
                  </a:schemeClr>
                </a:solidFill>
                <a:latin typeface="Arial" panose="020B0604020202020204" pitchFamily="34" charset="0"/>
                <a:cs typeface="Arial" panose="020B0604020202020204" pitchFamily="34" charset="0"/>
              </a:rPr>
              <a:t>#</a:t>
            </a:r>
            <a:r>
              <a:rPr lang="en-IE" sz="1400" dirty="0" smtClean="0">
                <a:solidFill>
                  <a:schemeClr val="tx1">
                    <a:lumMod val="65000"/>
                    <a:lumOff val="35000"/>
                  </a:schemeClr>
                </a:solidFill>
                <a:latin typeface="Arial" panose="020B0604020202020204" pitchFamily="34" charset="0"/>
                <a:cs typeface="Arial" panose="020B0604020202020204" pitchFamily="34" charset="0"/>
              </a:rPr>
              <a:t>COVID19’</a:t>
            </a:r>
            <a:endParaRPr lang="en-IE"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2" descr="C:\Users\brownef\AppData\Local\Microsoft\Windows\Temporary Internet Files\Content.Outlook\FXI6943N\HSE_Covid_Face_Masks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909" y="3414675"/>
            <a:ext cx="2586942" cy="258694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4887" y="3840121"/>
            <a:ext cx="1795976" cy="1801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834" y="3840942"/>
            <a:ext cx="1946908" cy="193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059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037" y="4130170"/>
            <a:ext cx="3556080" cy="2753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1186" y="5507090"/>
            <a:ext cx="2482455" cy="269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1412" y="879676"/>
            <a:ext cx="5879940" cy="3231654"/>
          </a:xfrm>
          <a:prstGeom prst="rect">
            <a:avLst/>
          </a:prstGeom>
          <a:noFill/>
        </p:spPr>
        <p:txBody>
          <a:bodyPr wrap="square" rtlCol="0">
            <a:spAutoFit/>
          </a:bodyPr>
          <a:lstStyle/>
          <a:p>
            <a:r>
              <a:rPr lang="en-IE" sz="2400" b="1" dirty="0" smtClean="0">
                <a:solidFill>
                  <a:schemeClr val="tx1">
                    <a:lumMod val="65000"/>
                    <a:lumOff val="35000"/>
                  </a:schemeClr>
                </a:solidFill>
                <a:latin typeface="Arial" panose="020B0604020202020204" pitchFamily="34" charset="0"/>
                <a:cs typeface="Arial" panose="020B0604020202020204" pitchFamily="34" charset="0"/>
              </a:rPr>
              <a:t>HSE.ie for advice and guidance</a:t>
            </a:r>
          </a:p>
          <a:p>
            <a:endParaRPr lang="en-IE" dirty="0">
              <a:solidFill>
                <a:schemeClr val="tx1">
                  <a:lumMod val="65000"/>
                  <a:lumOff val="35000"/>
                </a:schemeClr>
              </a:solidFill>
              <a:latin typeface="Arial" panose="020B0604020202020204" pitchFamily="34" charset="0"/>
              <a:cs typeface="Arial" panose="020B0604020202020204" pitchFamily="34" charset="0"/>
            </a:endParaRPr>
          </a:p>
          <a:p>
            <a:r>
              <a:rPr lang="en-IE" dirty="0" smtClean="0">
                <a:solidFill>
                  <a:schemeClr val="tx1">
                    <a:lumMod val="65000"/>
                    <a:lumOff val="35000"/>
                  </a:schemeClr>
                </a:solidFill>
                <a:latin typeface="Arial" panose="020B0604020202020204" pitchFamily="34" charset="0"/>
                <a:cs typeface="Arial" panose="020B0604020202020204" pitchFamily="34" charset="0"/>
              </a:rPr>
              <a:t>As ever, </a:t>
            </a:r>
            <a:r>
              <a:rPr lang="en-IE" dirty="0" smtClean="0">
                <a:solidFill>
                  <a:schemeClr val="tx1">
                    <a:lumMod val="65000"/>
                    <a:lumOff val="35000"/>
                  </a:schemeClr>
                </a:solidFill>
                <a:latin typeface="Arial" panose="020B0604020202020204" pitchFamily="34" charset="0"/>
                <a:cs typeface="Arial" panose="020B0604020202020204" pitchFamily="34" charset="0"/>
                <a:hlinkClick r:id="rId4"/>
              </a:rPr>
              <a:t>www.hse.ie/coronavirus</a:t>
            </a:r>
            <a:r>
              <a:rPr lang="en-IE" dirty="0" smtClean="0">
                <a:solidFill>
                  <a:schemeClr val="tx1">
                    <a:lumMod val="65000"/>
                    <a:lumOff val="35000"/>
                  </a:schemeClr>
                </a:solidFill>
                <a:latin typeface="Arial" panose="020B0604020202020204" pitchFamily="34" charset="0"/>
                <a:cs typeface="Arial" panose="020B0604020202020204" pitchFamily="34" charset="0"/>
              </a:rPr>
              <a:t> is the place to go for advice on all aspects of COVID-19, and includes dedicated content to answer your questions on masks and face coverings. Go to </a:t>
            </a:r>
            <a:r>
              <a:rPr lang="en-IE" dirty="0">
                <a:solidFill>
                  <a:schemeClr val="tx1">
                    <a:lumMod val="65000"/>
                    <a:lumOff val="35000"/>
                  </a:schemeClr>
                </a:solidFill>
                <a:latin typeface="Arial" panose="020B0604020202020204" pitchFamily="34" charset="0"/>
                <a:cs typeface="Arial" panose="020B0604020202020204" pitchFamily="34" charset="0"/>
                <a:hlinkClick r:id="rId5"/>
              </a:rPr>
              <a:t>https://</a:t>
            </a:r>
            <a:r>
              <a:rPr lang="en-IE" dirty="0" smtClean="0">
                <a:solidFill>
                  <a:schemeClr val="tx1">
                    <a:lumMod val="65000"/>
                    <a:lumOff val="35000"/>
                  </a:schemeClr>
                </a:solidFill>
                <a:latin typeface="Arial" panose="020B0604020202020204" pitchFamily="34" charset="0"/>
                <a:cs typeface="Arial" panose="020B0604020202020204" pitchFamily="34" charset="0"/>
                <a:hlinkClick r:id="rId5"/>
              </a:rPr>
              <a:t>www2.hse.ie/conditions/coronavirus/face-masks-disposable-gloves.html</a:t>
            </a:r>
            <a:r>
              <a:rPr lang="en-IE" dirty="0" smtClean="0">
                <a:solidFill>
                  <a:schemeClr val="tx1">
                    <a:lumMod val="65000"/>
                    <a:lumOff val="35000"/>
                  </a:schemeClr>
                </a:solidFill>
                <a:latin typeface="Arial" panose="020B0604020202020204" pitchFamily="34" charset="0"/>
                <a:cs typeface="Arial" panose="020B0604020202020204" pitchFamily="34" charset="0"/>
              </a:rPr>
              <a:t> for information on why and when to wear face coverings, how to make them, and how to safely use </a:t>
            </a:r>
            <a:r>
              <a:rPr lang="en-IE" dirty="0" smtClean="0">
                <a:solidFill>
                  <a:schemeClr val="tx1">
                    <a:lumMod val="65000"/>
                    <a:lumOff val="35000"/>
                  </a:schemeClr>
                </a:solidFill>
                <a:latin typeface="Arial" panose="020B0604020202020204" pitchFamily="34" charset="0"/>
                <a:cs typeface="Arial" panose="020B0604020202020204" pitchFamily="34" charset="0"/>
              </a:rPr>
              <a:t>them. </a:t>
            </a:r>
            <a:endParaRPr lang="en-IE"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dirty="0"/>
          </a:p>
        </p:txBody>
      </p:sp>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3692" y="7083706"/>
            <a:ext cx="1983322" cy="205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94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439045E-EFE5-0B4D-ADE8-3F402C857E9B}"/>
              </a:ext>
            </a:extLst>
          </p:cNvPr>
          <p:cNvSpPr/>
          <p:nvPr/>
        </p:nvSpPr>
        <p:spPr>
          <a:xfrm>
            <a:off x="204134" y="649651"/>
            <a:ext cx="6426201" cy="6078587"/>
          </a:xfrm>
          <a:prstGeom prst="rect">
            <a:avLst/>
          </a:prstGeom>
        </p:spPr>
        <p:txBody>
          <a:bodyPr wrap="square">
            <a:spAutoFit/>
          </a:bodyPr>
          <a:lstStyle/>
          <a:p>
            <a:r>
              <a:rPr lang="en-IE" sz="2400" b="1" dirty="0">
                <a:solidFill>
                  <a:prstClr val="black">
                    <a:lumMod val="65000"/>
                    <a:lumOff val="35000"/>
                  </a:prstClr>
                </a:solidFill>
                <a:latin typeface="Arial" panose="020B0604020202020204" pitchFamily="34" charset="0"/>
              </a:rPr>
              <a:t>How you can </a:t>
            </a:r>
            <a:r>
              <a:rPr lang="en-IE" sz="2400" b="1" dirty="0" smtClean="0">
                <a:solidFill>
                  <a:prstClr val="black">
                    <a:lumMod val="65000"/>
                    <a:lumOff val="35000"/>
                  </a:prstClr>
                </a:solidFill>
                <a:latin typeface="Arial" panose="020B0604020202020204" pitchFamily="34" charset="0"/>
              </a:rPr>
              <a:t>help: </a:t>
            </a:r>
            <a:r>
              <a:rPr lang="en-IE" sz="2400" b="1" dirty="0" smtClean="0">
                <a:solidFill>
                  <a:schemeClr val="accent3">
                    <a:lumMod val="50000"/>
                  </a:schemeClr>
                </a:solidFill>
                <a:latin typeface="Arial" panose="020B0604020202020204" pitchFamily="34" charset="0"/>
                <a:cs typeface="Arial" panose="020B0604020202020204" pitchFamily="34" charset="0"/>
              </a:rPr>
              <a:t>Posters and Resources</a:t>
            </a:r>
          </a:p>
          <a:p>
            <a:endParaRPr lang="en-IE" sz="800" b="1" dirty="0" smtClean="0">
              <a:solidFill>
                <a:schemeClr val="accent3">
                  <a:lumMod val="50000"/>
                </a:schemeClr>
              </a:solidFill>
              <a:latin typeface="Arial" panose="020B0604020202020204" pitchFamily="34" charset="0"/>
              <a:cs typeface="Arial" panose="020B0604020202020204" pitchFamily="34" charset="0"/>
            </a:endParaRPr>
          </a:p>
          <a:p>
            <a:r>
              <a:rPr lang="en-IE" sz="1600" dirty="0" smtClean="0">
                <a:solidFill>
                  <a:schemeClr val="accent3">
                    <a:lumMod val="50000"/>
                  </a:schemeClr>
                </a:solidFill>
                <a:latin typeface="Arial" panose="020B0604020202020204" pitchFamily="34" charset="0"/>
                <a:cs typeface="Arial" panose="020B0604020202020204" pitchFamily="34" charset="0"/>
              </a:rPr>
              <a:t>The HSE and GOV website resources pages have dedicated and helpful posters on face coverings – how to wear, put on and off, store and wash them safely.  Please download these posters for your sites, and share electronically</a:t>
            </a:r>
            <a:r>
              <a:rPr lang="en-IE" sz="1600" dirty="0" smtClean="0">
                <a:solidFill>
                  <a:schemeClr val="accent3">
                    <a:lumMod val="50000"/>
                  </a:schemeClr>
                </a:solidFill>
                <a:latin typeface="Arial" panose="020B0604020202020204" pitchFamily="34" charset="0"/>
                <a:cs typeface="Arial" panose="020B0604020202020204" pitchFamily="34" charset="0"/>
              </a:rPr>
              <a:t>.</a:t>
            </a:r>
            <a:r>
              <a:rPr lang="en-IE" sz="1600" dirty="0" smtClean="0">
                <a:solidFill>
                  <a:schemeClr val="accent3">
                    <a:lumMod val="50000"/>
                  </a:schemeClr>
                </a:solidFill>
                <a:latin typeface="Arial" panose="020B0604020202020204" pitchFamily="34" charset="0"/>
                <a:cs typeface="Arial" panose="020B0604020202020204" pitchFamily="34" charset="0"/>
              </a:rPr>
              <a:t/>
            </a:r>
            <a:br>
              <a:rPr lang="en-IE" sz="1600" dirty="0" smtClean="0">
                <a:solidFill>
                  <a:schemeClr val="accent3">
                    <a:lumMod val="50000"/>
                  </a:schemeClr>
                </a:solidFill>
                <a:latin typeface="Arial" panose="020B0604020202020204" pitchFamily="34" charset="0"/>
                <a:cs typeface="Arial" panose="020B0604020202020204" pitchFamily="34" charset="0"/>
              </a:rPr>
            </a:br>
            <a:endParaRPr lang="en-IE" sz="1600" dirty="0">
              <a:solidFill>
                <a:schemeClr val="accent3">
                  <a:lumMod val="50000"/>
                </a:schemeClr>
              </a:solidFill>
              <a:latin typeface="Arial" panose="020B0604020202020204" pitchFamily="34" charset="0"/>
              <a:cs typeface="Arial" panose="020B0604020202020204" pitchFamily="34" charset="0"/>
            </a:endParaRPr>
          </a:p>
          <a:p>
            <a:r>
              <a:rPr lang="en-IE" sz="1600" dirty="0" smtClean="0">
                <a:solidFill>
                  <a:schemeClr val="accent3">
                    <a:lumMod val="50000"/>
                  </a:schemeClr>
                </a:solidFill>
                <a:latin typeface="Arial" panose="020B0604020202020204" pitchFamily="34" charset="0"/>
                <a:cs typeface="Arial" panose="020B0604020202020204" pitchFamily="34" charset="0"/>
              </a:rPr>
              <a:t>Download, print and share these posters here:</a:t>
            </a:r>
          </a:p>
          <a:p>
            <a:r>
              <a:rPr lang="en-IE" sz="1100" b="1" dirty="0" smtClean="0">
                <a:solidFill>
                  <a:schemeClr val="accent3">
                    <a:lumMod val="50000"/>
                  </a:schemeClr>
                </a:solidFill>
                <a:latin typeface="Arial" panose="020B0604020202020204" pitchFamily="34" charset="0"/>
                <a:cs typeface="Arial" panose="020B0604020202020204" pitchFamily="34" charset="0"/>
              </a:rPr>
              <a:t>COVID-19 Face Covering Guidelines Poster Screen</a:t>
            </a:r>
          </a:p>
          <a:p>
            <a:r>
              <a:rPr lang="en-IE" sz="1100" dirty="0">
                <a:solidFill>
                  <a:schemeClr val="accent3">
                    <a:lumMod val="50000"/>
                  </a:schemeClr>
                </a:solidFill>
                <a:latin typeface="Arial" panose="020B0604020202020204" pitchFamily="34" charset="0"/>
                <a:cs typeface="Arial" panose="020B0604020202020204" pitchFamily="34" charset="0"/>
                <a:hlinkClick r:id="rId3"/>
              </a:rPr>
              <a:t>https://</a:t>
            </a:r>
            <a:r>
              <a:rPr lang="en-IE" sz="1100" dirty="0" smtClean="0">
                <a:solidFill>
                  <a:schemeClr val="accent3">
                    <a:lumMod val="50000"/>
                  </a:schemeClr>
                </a:solidFill>
                <a:latin typeface="Arial" panose="020B0604020202020204" pitchFamily="34" charset="0"/>
                <a:cs typeface="Arial" panose="020B0604020202020204" pitchFamily="34" charset="0"/>
                <a:hlinkClick r:id="rId3"/>
              </a:rPr>
              <a:t>www.hse.ie/eng/services/news/newsfeatures/covid19-updates/partner-resources/hse-face-covering-guidelines-poster-screen.pdf</a:t>
            </a:r>
            <a:r>
              <a:rPr lang="en-IE" sz="1100" dirty="0" smtClean="0">
                <a:solidFill>
                  <a:schemeClr val="accent3">
                    <a:lumMod val="50000"/>
                  </a:schemeClr>
                </a:solidFill>
                <a:latin typeface="Arial" panose="020B0604020202020204" pitchFamily="34" charset="0"/>
                <a:cs typeface="Arial" panose="020B0604020202020204" pitchFamily="34" charset="0"/>
              </a:rPr>
              <a:t> </a:t>
            </a:r>
          </a:p>
          <a:p>
            <a:endParaRPr lang="en-IE" sz="1100" dirty="0" smtClean="0">
              <a:solidFill>
                <a:schemeClr val="accent3">
                  <a:lumMod val="50000"/>
                </a:schemeClr>
              </a:solidFill>
              <a:latin typeface="Arial" panose="020B0604020202020204" pitchFamily="34" charset="0"/>
              <a:cs typeface="Arial" panose="020B0604020202020204" pitchFamily="34" charset="0"/>
            </a:endParaRPr>
          </a:p>
          <a:p>
            <a:r>
              <a:rPr lang="en-IE" sz="1100" b="1" dirty="0" smtClean="0">
                <a:solidFill>
                  <a:schemeClr val="accent3">
                    <a:lumMod val="50000"/>
                  </a:schemeClr>
                </a:solidFill>
                <a:latin typeface="Arial" panose="020B0604020202020204" pitchFamily="34" charset="0"/>
                <a:cs typeface="Arial" panose="020B0604020202020204" pitchFamily="34" charset="0"/>
              </a:rPr>
              <a:t>COVID-19 Face Covering Guidelines Poster High Resolution</a:t>
            </a:r>
          </a:p>
          <a:p>
            <a:r>
              <a:rPr lang="en-IE" sz="1100" dirty="0">
                <a:solidFill>
                  <a:schemeClr val="accent3">
                    <a:lumMod val="50000"/>
                  </a:schemeClr>
                </a:solidFill>
                <a:latin typeface="Arial" panose="020B0604020202020204" pitchFamily="34" charset="0"/>
                <a:cs typeface="Arial" panose="020B0604020202020204" pitchFamily="34" charset="0"/>
                <a:hlinkClick r:id="rId4"/>
              </a:rPr>
              <a:t>https://</a:t>
            </a:r>
            <a:r>
              <a:rPr lang="en-IE" sz="1100" dirty="0" smtClean="0">
                <a:solidFill>
                  <a:schemeClr val="accent3">
                    <a:lumMod val="50000"/>
                  </a:schemeClr>
                </a:solidFill>
                <a:latin typeface="Arial" panose="020B0604020202020204" pitchFamily="34" charset="0"/>
                <a:cs typeface="Arial" panose="020B0604020202020204" pitchFamily="34" charset="0"/>
                <a:hlinkClick r:id="rId4"/>
              </a:rPr>
              <a:t>www.hse.ie/eng/services/news/newsfeatures/covid19-updates/partner-resources/hse-face-covering-guidelines-poster-high-resolution.pdf</a:t>
            </a:r>
            <a:r>
              <a:rPr lang="en-IE" sz="1100" dirty="0" smtClean="0">
                <a:solidFill>
                  <a:schemeClr val="accent3">
                    <a:lumMod val="50000"/>
                  </a:schemeClr>
                </a:solidFill>
                <a:latin typeface="Arial" panose="020B0604020202020204" pitchFamily="34" charset="0"/>
                <a:cs typeface="Arial" panose="020B0604020202020204" pitchFamily="34" charset="0"/>
              </a:rPr>
              <a:t> </a:t>
            </a:r>
          </a:p>
          <a:p>
            <a:r>
              <a:rPr lang="en-IE" sz="1100" dirty="0" smtClean="0">
                <a:solidFill>
                  <a:schemeClr val="accent3">
                    <a:lumMod val="50000"/>
                  </a:schemeClr>
                </a:solidFill>
                <a:latin typeface="Arial" panose="020B0604020202020204" pitchFamily="34" charset="0"/>
                <a:cs typeface="Arial" panose="020B0604020202020204" pitchFamily="34" charset="0"/>
              </a:rPr>
              <a:t/>
            </a:r>
            <a:br>
              <a:rPr lang="en-IE" sz="1100" dirty="0" smtClean="0">
                <a:solidFill>
                  <a:schemeClr val="accent3">
                    <a:lumMod val="50000"/>
                  </a:schemeClr>
                </a:solidFill>
                <a:latin typeface="Arial" panose="020B0604020202020204" pitchFamily="34" charset="0"/>
                <a:cs typeface="Arial" panose="020B0604020202020204" pitchFamily="34" charset="0"/>
              </a:rPr>
            </a:br>
            <a:r>
              <a:rPr lang="en-IE" sz="1100" b="1" dirty="0" smtClean="0">
                <a:solidFill>
                  <a:schemeClr val="accent3">
                    <a:lumMod val="50000"/>
                  </a:schemeClr>
                </a:solidFill>
                <a:latin typeface="Arial" panose="020B0604020202020204" pitchFamily="34" charset="0"/>
                <a:cs typeface="Arial" panose="020B0604020202020204" pitchFamily="34" charset="0"/>
              </a:rPr>
              <a:t>GOV.ie – Department of Health Stay Safe Guidelines – shopping, public transport</a:t>
            </a:r>
          </a:p>
          <a:p>
            <a:r>
              <a:rPr lang="en-IE" sz="1100" dirty="0">
                <a:solidFill>
                  <a:schemeClr val="accent3">
                    <a:lumMod val="50000"/>
                  </a:schemeClr>
                </a:solidFill>
                <a:latin typeface="Arial" panose="020B0604020202020204" pitchFamily="34" charset="0"/>
                <a:cs typeface="Arial" panose="020B0604020202020204" pitchFamily="34" charset="0"/>
                <a:hlinkClick r:id="rId5"/>
              </a:rPr>
              <a:t>https://www.gov.ie/en/collection/428743-covid-19-coronavirus-physical-distancing-graphics</a:t>
            </a:r>
            <a:r>
              <a:rPr lang="en-IE" sz="1100" dirty="0" smtClean="0">
                <a:solidFill>
                  <a:schemeClr val="accent3">
                    <a:lumMod val="50000"/>
                  </a:schemeClr>
                </a:solidFill>
                <a:latin typeface="Arial" panose="020B0604020202020204" pitchFamily="34" charset="0"/>
                <a:cs typeface="Arial" panose="020B0604020202020204" pitchFamily="34" charset="0"/>
                <a:hlinkClick r:id="rId5"/>
              </a:rPr>
              <a:t>/</a:t>
            </a:r>
            <a:r>
              <a:rPr lang="en-IE" sz="1100" dirty="0" smtClean="0">
                <a:solidFill>
                  <a:schemeClr val="accent3">
                    <a:lumMod val="50000"/>
                  </a:schemeClr>
                </a:solidFill>
                <a:latin typeface="Arial" panose="020B0604020202020204" pitchFamily="34" charset="0"/>
                <a:cs typeface="Arial" panose="020B0604020202020204" pitchFamily="34" charset="0"/>
              </a:rPr>
              <a:t> </a:t>
            </a:r>
          </a:p>
          <a:p>
            <a:endParaRPr lang="en-IE" sz="1100" dirty="0">
              <a:solidFill>
                <a:schemeClr val="tx1">
                  <a:lumMod val="65000"/>
                  <a:lumOff val="35000"/>
                </a:schemeClr>
              </a:solidFill>
              <a:latin typeface="Arial" panose="020B0604020202020204" pitchFamily="34" charset="0"/>
              <a:cs typeface="Arial" panose="020B0604020202020204" pitchFamily="34" charset="0"/>
            </a:endParaRPr>
          </a:p>
          <a:p>
            <a:endParaRPr lang="en-IE" sz="14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1400" dirty="0">
              <a:solidFill>
                <a:schemeClr val="tx1">
                  <a:lumMod val="65000"/>
                  <a:lumOff val="35000"/>
                </a:schemeClr>
              </a:solidFill>
              <a:latin typeface="Arial" panose="020B0604020202020204" pitchFamily="34" charset="0"/>
              <a:cs typeface="Arial" panose="020B0604020202020204" pitchFamily="34" charset="0"/>
            </a:endParaRPr>
          </a:p>
          <a:p>
            <a:endParaRPr lang="en-IE" sz="14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1400" dirty="0">
              <a:solidFill>
                <a:schemeClr val="tx1">
                  <a:lumMod val="65000"/>
                  <a:lumOff val="35000"/>
                </a:schemeClr>
              </a:solidFill>
              <a:latin typeface="Arial" panose="020B0604020202020204" pitchFamily="34" charset="0"/>
              <a:cs typeface="Arial" panose="020B0604020202020204" pitchFamily="34" charset="0"/>
            </a:endParaRPr>
          </a:p>
          <a:p>
            <a:endParaRPr lang="en-IE" sz="14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1400" dirty="0">
              <a:solidFill>
                <a:schemeClr val="tx1">
                  <a:lumMod val="65000"/>
                  <a:lumOff val="35000"/>
                </a:schemeClr>
              </a:solidFill>
              <a:latin typeface="Arial" panose="020B0604020202020204" pitchFamily="34" charset="0"/>
              <a:cs typeface="Arial" panose="020B0604020202020204" pitchFamily="34" charset="0"/>
            </a:endParaRPr>
          </a:p>
          <a:p>
            <a:endParaRPr lang="en-IE" sz="14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1400" dirty="0">
              <a:solidFill>
                <a:schemeClr val="tx1">
                  <a:lumMod val="65000"/>
                  <a:lumOff val="35000"/>
                </a:schemeClr>
              </a:solidFill>
              <a:latin typeface="Arial" panose="020B0604020202020204" pitchFamily="34" charset="0"/>
              <a:cs typeface="Arial" panose="020B0604020202020204" pitchFamily="34" charset="0"/>
            </a:endParaRPr>
          </a:p>
          <a:p>
            <a:endParaRPr lang="en-IE" sz="1400" dirty="0">
              <a:solidFill>
                <a:schemeClr val="tx1">
                  <a:lumMod val="65000"/>
                  <a:lumOff val="35000"/>
                </a:schemeClr>
              </a:solidFill>
              <a:latin typeface="Arial" panose="020B0604020202020204" pitchFamily="34" charset="0"/>
              <a:cs typeface="Arial" panose="020B0604020202020204" pitchFamily="34" charset="0"/>
            </a:endParaRPr>
          </a:p>
          <a:p>
            <a:r>
              <a:rPr lang="en-IE" sz="1400" dirty="0">
                <a:solidFill>
                  <a:schemeClr val="tx1">
                    <a:lumMod val="65000"/>
                    <a:lumOff val="35000"/>
                  </a:schemeClr>
                </a:solidFill>
                <a:latin typeface="Arial" panose="020B0604020202020204" pitchFamily="34" charset="0"/>
                <a:cs typeface="Arial" panose="020B0604020202020204" pitchFamily="34" charset="0"/>
              </a:rPr>
              <a:t> </a:t>
            </a:r>
          </a:p>
        </p:txBody>
      </p:sp>
      <p:pic>
        <p:nvPicPr>
          <p:cNvPr id="2050" name="Picture 2" descr="C:\Users\brownef\AppData\Local\Microsoft\Windows\Temporary Internet Files\Content.Outlook\FXI6943N\HSE Face Covering Guidelines Poster Screen (2).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420"/>
          <a:stretch/>
        </p:blipFill>
        <p:spPr bwMode="auto">
          <a:xfrm>
            <a:off x="291302" y="4896400"/>
            <a:ext cx="3412597" cy="44678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1219" y="4439186"/>
            <a:ext cx="2891363" cy="159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71605" y="5980916"/>
            <a:ext cx="2210593" cy="3227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301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804" y="590527"/>
            <a:ext cx="6447254" cy="461665"/>
          </a:xfrm>
          <a:prstGeom prst="rect">
            <a:avLst/>
          </a:prstGeom>
          <a:solidFill>
            <a:schemeClr val="bg1"/>
          </a:solidFill>
        </p:spPr>
        <p:txBody>
          <a:bodyPr wrap="square">
            <a:spAutoFit/>
          </a:bodyPr>
          <a:lstStyle/>
          <a:p>
            <a:r>
              <a:rPr lang="en-IE" sz="2400" b="1" dirty="0">
                <a:solidFill>
                  <a:prstClr val="black">
                    <a:lumMod val="65000"/>
                    <a:lumOff val="35000"/>
                  </a:prstClr>
                </a:solidFill>
                <a:latin typeface="Arial" panose="020B0604020202020204" pitchFamily="34" charset="0"/>
              </a:rPr>
              <a:t>How you can help: </a:t>
            </a:r>
            <a:r>
              <a:rPr lang="en-IE" sz="2400" b="1" dirty="0" smtClean="0">
                <a:solidFill>
                  <a:schemeClr val="accent3">
                    <a:lumMod val="50000"/>
                  </a:schemeClr>
                </a:solidFill>
                <a:latin typeface="Arial" panose="020B0604020202020204" pitchFamily="34" charset="0"/>
                <a:cs typeface="Arial" panose="020B0604020202020204" pitchFamily="34" charset="0"/>
              </a:rPr>
              <a:t>Social Media</a:t>
            </a:r>
            <a:endParaRPr lang="en-IE" sz="2400" b="1" dirty="0">
              <a:solidFill>
                <a:schemeClr val="accent3">
                  <a:lumMod val="50000"/>
                </a:schemeClr>
              </a:solidFill>
              <a:latin typeface="Arial" panose="020B0604020202020204" pitchFamily="34" charset="0"/>
              <a:cs typeface="Arial" panose="020B0604020202020204" pitchFamily="34" charset="0"/>
            </a:endParaRPr>
          </a:p>
        </p:txBody>
      </p:sp>
      <p:sp>
        <p:nvSpPr>
          <p:cNvPr id="3" name="TextBox 2"/>
          <p:cNvSpPr txBox="1"/>
          <p:nvPr/>
        </p:nvSpPr>
        <p:spPr>
          <a:xfrm>
            <a:off x="205373" y="1590281"/>
            <a:ext cx="6447254" cy="6555641"/>
          </a:xfrm>
          <a:prstGeom prst="rect">
            <a:avLst/>
          </a:prstGeom>
          <a:noFill/>
        </p:spPr>
        <p:txBody>
          <a:bodyPr wrap="square" rtlCol="0">
            <a:spAutoFit/>
          </a:bodyPr>
          <a:lstStyle/>
          <a:p>
            <a:pPr algn="just"/>
            <a:r>
              <a:rPr lang="en-IE" sz="1600" dirty="0">
                <a:solidFill>
                  <a:prstClr val="black">
                    <a:lumMod val="65000"/>
                    <a:lumOff val="35000"/>
                  </a:prstClr>
                </a:solidFill>
                <a:latin typeface="Arial" panose="020B0604020202020204" pitchFamily="34" charset="0"/>
                <a:cs typeface="Arial" panose="020B0604020202020204" pitchFamily="34" charset="0"/>
              </a:rPr>
              <a:t>We welcome your help, support and partnership. </a:t>
            </a:r>
            <a:endParaRPr lang="en-IE" sz="1600" dirty="0" smtClean="0">
              <a:solidFill>
                <a:prstClr val="black">
                  <a:lumMod val="65000"/>
                  <a:lumOff val="35000"/>
                </a:prstClr>
              </a:solidFill>
              <a:latin typeface="Arial" panose="020B0604020202020204" pitchFamily="34" charset="0"/>
              <a:cs typeface="Arial" panose="020B0604020202020204" pitchFamily="34" charset="0"/>
            </a:endParaRPr>
          </a:p>
          <a:p>
            <a:endParaRPr lang="en-IE" sz="1600" dirty="0">
              <a:solidFill>
                <a:prstClr val="black">
                  <a:lumMod val="65000"/>
                  <a:lumOff val="35000"/>
                </a:prstClr>
              </a:solidFill>
              <a:latin typeface="Arial" panose="020B0604020202020204" pitchFamily="34" charset="0"/>
              <a:cs typeface="Arial" panose="020B0604020202020204" pitchFamily="34" charset="0"/>
            </a:endParaRPr>
          </a:p>
          <a:p>
            <a:r>
              <a:rPr lang="en-IE" sz="1600" dirty="0">
                <a:solidFill>
                  <a:srgbClr val="59595F"/>
                </a:solidFill>
                <a:latin typeface="Arial" panose="020B0604020202020204" pitchFamily="34" charset="0"/>
                <a:cs typeface="Arial" panose="020B0604020202020204" pitchFamily="34" charset="0"/>
              </a:rPr>
              <a:t>Please re-post the messages on face coverings on social media channels or post your own message to encourage your followers to use </a:t>
            </a:r>
            <a:r>
              <a:rPr lang="en-IE" sz="1600" dirty="0" smtClean="0">
                <a:solidFill>
                  <a:srgbClr val="59595F"/>
                </a:solidFill>
                <a:latin typeface="Arial" panose="020B0604020202020204" pitchFamily="34" charset="0"/>
                <a:cs typeface="Arial" panose="020B0604020202020204" pitchFamily="34" charset="0"/>
              </a:rPr>
              <a:t>them. Please </a:t>
            </a:r>
            <a:r>
              <a:rPr lang="en-IE" sz="1600" dirty="0">
                <a:solidFill>
                  <a:srgbClr val="59595F"/>
                </a:solidFill>
                <a:latin typeface="Arial" panose="020B0604020202020204" pitchFamily="34" charset="0"/>
                <a:cs typeface="Arial" panose="020B0604020202020204" pitchFamily="34" charset="0"/>
              </a:rPr>
              <a:t>also include the short URL directly to the HSE face coverings page: </a:t>
            </a:r>
            <a:r>
              <a:rPr lang="en-IE" sz="1600" u="sng" dirty="0">
                <a:solidFill>
                  <a:srgbClr val="59595F"/>
                </a:solidFill>
                <a:latin typeface="Arial" panose="020B0604020202020204" pitchFamily="34" charset="0"/>
                <a:cs typeface="Arial" panose="020B0604020202020204" pitchFamily="34" charset="0"/>
                <a:hlinkClick r:id="rId2"/>
              </a:rPr>
              <a:t>https://bit.ly/2YeJ8Lh</a:t>
            </a:r>
            <a:r>
              <a:rPr lang="en-IE" sz="1600" dirty="0">
                <a:solidFill>
                  <a:srgbClr val="59595F"/>
                </a:solidFill>
                <a:latin typeface="Arial" panose="020B0604020202020204" pitchFamily="34" charset="0"/>
                <a:cs typeface="Arial" panose="020B0604020202020204" pitchFamily="34" charset="0"/>
              </a:rPr>
              <a:t>. </a:t>
            </a:r>
            <a:endParaRPr lang="en-IE" sz="1600" dirty="0">
              <a:solidFill>
                <a:prstClr val="black">
                  <a:lumMod val="65000"/>
                  <a:lumOff val="35000"/>
                </a:prstClr>
              </a:solidFill>
              <a:latin typeface="Arial" panose="020B0604020202020204" pitchFamily="34" charset="0"/>
              <a:cs typeface="Arial" panose="020B0604020202020204" pitchFamily="34" charset="0"/>
            </a:endParaRPr>
          </a:p>
          <a:p>
            <a:pPr algn="just"/>
            <a:endParaRPr lang="en-IE" sz="1600" dirty="0" smtClean="0">
              <a:solidFill>
                <a:prstClr val="black">
                  <a:lumMod val="65000"/>
                  <a:lumOff val="35000"/>
                </a:prstClr>
              </a:solidFill>
              <a:latin typeface="Arial" panose="020B0604020202020204" pitchFamily="34" charset="0"/>
              <a:cs typeface="Arial" panose="020B0604020202020204" pitchFamily="34" charset="0"/>
            </a:endParaRPr>
          </a:p>
          <a:p>
            <a:pPr algn="just"/>
            <a:r>
              <a:rPr lang="en-IE" sz="1600" b="1" dirty="0" smtClean="0">
                <a:solidFill>
                  <a:prstClr val="black">
                    <a:lumMod val="65000"/>
                    <a:lumOff val="35000"/>
                  </a:prstClr>
                </a:solidFill>
                <a:latin typeface="Arial" panose="020B0604020202020204" pitchFamily="34" charset="0"/>
                <a:cs typeface="Arial" panose="020B0604020202020204" pitchFamily="34" charset="0"/>
              </a:rPr>
              <a:t>Support </a:t>
            </a:r>
            <a:r>
              <a:rPr lang="en-IE" sz="1600" b="1" dirty="0">
                <a:solidFill>
                  <a:prstClr val="black">
                    <a:lumMod val="65000"/>
                    <a:lumOff val="35000"/>
                  </a:prstClr>
                </a:solidFill>
                <a:latin typeface="Arial" panose="020B0604020202020204" pitchFamily="34" charset="0"/>
                <a:cs typeface="Arial" panose="020B0604020202020204" pitchFamily="34" charset="0"/>
              </a:rPr>
              <a:t>the </a:t>
            </a:r>
            <a:r>
              <a:rPr lang="en-IE" sz="1600" b="1" dirty="0" smtClean="0">
                <a:solidFill>
                  <a:prstClr val="black">
                    <a:lumMod val="65000"/>
                    <a:lumOff val="35000"/>
                  </a:prstClr>
                </a:solidFill>
                <a:latin typeface="Arial" panose="020B0604020202020204" pitchFamily="34" charset="0"/>
                <a:cs typeface="Arial" panose="020B0604020202020204" pitchFamily="34" charset="0"/>
              </a:rPr>
              <a:t>Face Coverings campaign </a:t>
            </a:r>
            <a:endParaRPr lang="en-IE" sz="1600" b="1" dirty="0">
              <a:solidFill>
                <a:prstClr val="black">
                  <a:lumMod val="65000"/>
                  <a:lumOff val="35000"/>
                </a:prstClr>
              </a:solidFill>
              <a:latin typeface="Arial" panose="020B0604020202020204" pitchFamily="34" charset="0"/>
              <a:cs typeface="Arial" panose="020B0604020202020204" pitchFamily="34" charset="0"/>
            </a:endParaRPr>
          </a:p>
          <a:p>
            <a:r>
              <a:rPr lang="en-IE" sz="1600" dirty="0" smtClean="0">
                <a:solidFill>
                  <a:prstClr val="black">
                    <a:lumMod val="65000"/>
                    <a:lumOff val="35000"/>
                  </a:prstClr>
                </a:solidFill>
                <a:latin typeface="Arial" panose="020B0604020202020204" pitchFamily="34" charset="0"/>
                <a:cs typeface="Arial" panose="020B0604020202020204" pitchFamily="34" charset="0"/>
              </a:rPr>
              <a:t>Content will be put </a:t>
            </a:r>
            <a:r>
              <a:rPr lang="en-IE" sz="1600" dirty="0">
                <a:solidFill>
                  <a:prstClr val="black">
                    <a:lumMod val="65000"/>
                    <a:lumOff val="35000"/>
                  </a:prstClr>
                </a:solidFill>
                <a:latin typeface="Arial" panose="020B0604020202020204" pitchFamily="34" charset="0"/>
                <a:cs typeface="Arial" panose="020B0604020202020204" pitchFamily="34" charset="0"/>
              </a:rPr>
              <a:t>on the HSE social media channels:</a:t>
            </a:r>
          </a:p>
          <a:p>
            <a:endParaRPr lang="en-IE" sz="1600" dirty="0">
              <a:solidFill>
                <a:prstClr val="black">
                  <a:lumMod val="65000"/>
                  <a:lumOff val="35000"/>
                </a:prstClr>
              </a:solidFill>
              <a:latin typeface="Arial" panose="020B0604020202020204" pitchFamily="34" charset="0"/>
              <a:cs typeface="Arial" panose="020B0604020202020204" pitchFamily="34" charset="0"/>
            </a:endParaRPr>
          </a:p>
          <a:p>
            <a:r>
              <a:rPr lang="en-IE" sz="1600" b="1" dirty="0">
                <a:solidFill>
                  <a:prstClr val="black">
                    <a:lumMod val="65000"/>
                    <a:lumOff val="35000"/>
                  </a:prstClr>
                </a:solidFill>
                <a:latin typeface="Arial" panose="020B0604020202020204" pitchFamily="34" charset="0"/>
                <a:cs typeface="Arial" panose="020B0604020202020204" pitchFamily="34" charset="0"/>
              </a:rPr>
              <a:t>Facebook Page: </a:t>
            </a:r>
            <a:r>
              <a:rPr lang="en-IE" sz="1600" u="sng" dirty="0">
                <a:solidFill>
                  <a:prstClr val="black">
                    <a:lumMod val="65000"/>
                    <a:lumOff val="35000"/>
                  </a:prst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facebook.com/</a:t>
            </a:r>
            <a:r>
              <a:rPr lang="en-IE" sz="1600" u="sng" dirty="0" err="1">
                <a:solidFill>
                  <a:prstClr val="black">
                    <a:lumMod val="65000"/>
                    <a:lumOff val="35000"/>
                  </a:prst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HSElive</a:t>
            </a:r>
            <a:r>
              <a:rPr lang="en-IE" sz="1600" dirty="0">
                <a:solidFill>
                  <a:prstClr val="black">
                    <a:lumMod val="65000"/>
                    <a:lumOff val="35000"/>
                  </a:prstClr>
                </a:solidFill>
                <a:latin typeface="Arial" panose="020B0604020202020204" pitchFamily="34" charset="0"/>
                <a:cs typeface="Arial" panose="020B0604020202020204" pitchFamily="34" charset="0"/>
              </a:rPr>
              <a:t> </a:t>
            </a:r>
          </a:p>
          <a:p>
            <a:r>
              <a:rPr lang="en-IE" sz="1600" b="1" dirty="0" err="1">
                <a:solidFill>
                  <a:prstClr val="black">
                    <a:lumMod val="65000"/>
                    <a:lumOff val="35000"/>
                  </a:prstClr>
                </a:solidFill>
                <a:latin typeface="Arial" panose="020B0604020202020204" pitchFamily="34" charset="0"/>
                <a:cs typeface="Arial" panose="020B0604020202020204" pitchFamily="34" charset="0"/>
              </a:rPr>
              <a:t>Instagram</a:t>
            </a:r>
            <a:r>
              <a:rPr lang="en-IE" sz="1600" b="1" dirty="0">
                <a:solidFill>
                  <a:prstClr val="black">
                    <a:lumMod val="65000"/>
                    <a:lumOff val="35000"/>
                  </a:prstClr>
                </a:solidFill>
                <a:latin typeface="Arial" panose="020B0604020202020204" pitchFamily="34" charset="0"/>
                <a:cs typeface="Arial" panose="020B0604020202020204" pitchFamily="34" charset="0"/>
              </a:rPr>
              <a:t>: </a:t>
            </a:r>
            <a:r>
              <a:rPr lang="en-IE" sz="1600" u="sng" dirty="0">
                <a:solidFill>
                  <a:prstClr val="black">
                    <a:lumMod val="65000"/>
                    <a:lumOff val="35000"/>
                  </a:prst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instagram.com/</a:t>
            </a:r>
            <a:r>
              <a:rPr lang="en-IE" sz="1600" u="sng" dirty="0" err="1">
                <a:solidFill>
                  <a:prstClr val="black">
                    <a:lumMod val="65000"/>
                    <a:lumOff val="35000"/>
                  </a:prst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irishhealthservice</a:t>
            </a:r>
            <a:r>
              <a:rPr lang="en-IE" sz="1600" dirty="0">
                <a:solidFill>
                  <a:prstClr val="black">
                    <a:lumMod val="65000"/>
                    <a:lumOff val="35000"/>
                  </a:prstClr>
                </a:solidFill>
                <a:latin typeface="Arial" panose="020B0604020202020204" pitchFamily="34" charset="0"/>
                <a:cs typeface="Arial" panose="020B0604020202020204" pitchFamily="34" charset="0"/>
              </a:rPr>
              <a:t> </a:t>
            </a:r>
          </a:p>
          <a:p>
            <a:r>
              <a:rPr lang="en-IE" sz="1600" b="1" dirty="0" err="1" smtClean="0">
                <a:solidFill>
                  <a:prstClr val="black">
                    <a:lumMod val="65000"/>
                    <a:lumOff val="35000"/>
                  </a:prstClr>
                </a:solidFill>
                <a:latin typeface="Arial" panose="020B0604020202020204" pitchFamily="34" charset="0"/>
                <a:cs typeface="Arial" panose="020B0604020202020204" pitchFamily="34" charset="0"/>
              </a:rPr>
              <a:t>Hashtags</a:t>
            </a:r>
            <a:r>
              <a:rPr lang="en-IE" sz="1600" dirty="0" smtClean="0">
                <a:solidFill>
                  <a:prstClr val="black">
                    <a:lumMod val="65000"/>
                    <a:lumOff val="35000"/>
                  </a:prstClr>
                </a:solidFill>
                <a:latin typeface="Arial" panose="020B0604020202020204" pitchFamily="34" charset="0"/>
                <a:cs typeface="Arial" panose="020B0604020202020204" pitchFamily="34" charset="0"/>
              </a:rPr>
              <a:t>: </a:t>
            </a:r>
            <a:r>
              <a:rPr lang="en-IE" sz="1600" dirty="0">
                <a:solidFill>
                  <a:schemeClr val="tx1">
                    <a:lumMod val="65000"/>
                    <a:lumOff val="35000"/>
                  </a:schemeClr>
                </a:solidFill>
                <a:latin typeface="Arial" panose="020B0604020202020204" pitchFamily="34" charset="0"/>
                <a:cs typeface="Arial" panose="020B0604020202020204" pitchFamily="34" charset="0"/>
              </a:rPr>
              <a:t>#COVID19 #HoldFirm </a:t>
            </a:r>
            <a:r>
              <a:rPr lang="en-IE" sz="1600" dirty="0" smtClean="0">
                <a:solidFill>
                  <a:schemeClr val="tx1">
                    <a:lumMod val="65000"/>
                    <a:lumOff val="35000"/>
                  </a:schemeClr>
                </a:solidFill>
                <a:latin typeface="Arial" panose="020B0604020202020204" pitchFamily="34" charset="0"/>
                <a:cs typeface="Arial" panose="020B0604020202020204" pitchFamily="34" charset="0"/>
              </a:rPr>
              <a:t>#</a:t>
            </a:r>
            <a:r>
              <a:rPr lang="en-IE" sz="1600" dirty="0" err="1" smtClean="0">
                <a:solidFill>
                  <a:schemeClr val="tx1">
                    <a:lumMod val="65000"/>
                    <a:lumOff val="35000"/>
                  </a:schemeClr>
                </a:solidFill>
                <a:latin typeface="Arial" panose="020B0604020202020204" pitchFamily="34" charset="0"/>
                <a:cs typeface="Arial" panose="020B0604020202020204" pitchFamily="34" charset="0"/>
              </a:rPr>
              <a:t>StaySafe</a:t>
            </a:r>
            <a:r>
              <a:rPr lang="en-IE" sz="1600" dirty="0" smtClean="0">
                <a:solidFill>
                  <a:schemeClr val="tx1">
                    <a:lumMod val="65000"/>
                    <a:lumOff val="35000"/>
                  </a:schemeClr>
                </a:solidFill>
                <a:latin typeface="Arial" panose="020B0604020202020204" pitchFamily="34" charset="0"/>
                <a:cs typeface="Arial" panose="020B0604020202020204" pitchFamily="34" charset="0"/>
              </a:rPr>
              <a:t>’</a:t>
            </a:r>
            <a:r>
              <a:rPr lang="en-IE" sz="1600" dirty="0">
                <a:solidFill>
                  <a:prstClr val="black">
                    <a:lumMod val="65000"/>
                    <a:lumOff val="35000"/>
                  </a:prstClr>
                </a:solidFill>
                <a:latin typeface="Arial" panose="020B0604020202020204" pitchFamily="34" charset="0"/>
                <a:cs typeface="Arial" panose="020B0604020202020204" pitchFamily="34" charset="0"/>
              </a:rPr>
              <a:t/>
            </a:r>
            <a:br>
              <a:rPr lang="en-IE" sz="1600" dirty="0">
                <a:solidFill>
                  <a:prstClr val="black">
                    <a:lumMod val="65000"/>
                    <a:lumOff val="35000"/>
                  </a:prstClr>
                </a:solidFill>
                <a:latin typeface="Arial" panose="020B0604020202020204" pitchFamily="34" charset="0"/>
                <a:cs typeface="Arial" panose="020B0604020202020204" pitchFamily="34" charset="0"/>
              </a:rPr>
            </a:br>
            <a:r>
              <a:rPr lang="en-IE" sz="1600" b="1" dirty="0">
                <a:solidFill>
                  <a:prstClr val="black">
                    <a:lumMod val="65000"/>
                    <a:lumOff val="35000"/>
                  </a:prstClr>
                </a:solidFill>
                <a:latin typeface="Arial" panose="020B0604020202020204" pitchFamily="34" charset="0"/>
                <a:cs typeface="Arial" panose="020B0604020202020204" pitchFamily="34" charset="0"/>
              </a:rPr>
              <a:t>Twitter handle</a:t>
            </a:r>
            <a:r>
              <a:rPr lang="en-IE" sz="1600" dirty="0">
                <a:solidFill>
                  <a:prstClr val="black">
                    <a:lumMod val="65000"/>
                    <a:lumOff val="35000"/>
                  </a:prstClr>
                </a:solidFill>
                <a:latin typeface="Arial" panose="020B0604020202020204" pitchFamily="34" charset="0"/>
                <a:cs typeface="Arial" panose="020B0604020202020204" pitchFamily="34" charset="0"/>
              </a:rPr>
              <a:t>: @</a:t>
            </a:r>
            <a:r>
              <a:rPr lang="en-IE" sz="1600" dirty="0" err="1" smtClean="0">
                <a:solidFill>
                  <a:prstClr val="black">
                    <a:lumMod val="65000"/>
                    <a:lumOff val="35000"/>
                  </a:prstClr>
                </a:solidFill>
                <a:latin typeface="Arial" panose="020B0604020202020204" pitchFamily="34" charset="0"/>
                <a:cs typeface="Arial" panose="020B0604020202020204" pitchFamily="34" charset="0"/>
              </a:rPr>
              <a:t>HSELive</a:t>
            </a:r>
            <a:endParaRPr lang="en-IE" sz="1600" dirty="0" smtClean="0">
              <a:solidFill>
                <a:prstClr val="black">
                  <a:lumMod val="65000"/>
                  <a:lumOff val="35000"/>
                </a:prstClr>
              </a:solidFill>
              <a:latin typeface="Arial" panose="020B0604020202020204" pitchFamily="34" charset="0"/>
              <a:cs typeface="Arial" panose="020B0604020202020204" pitchFamily="34" charset="0"/>
            </a:endParaRPr>
          </a:p>
          <a:p>
            <a:endParaRPr lang="en-IE" sz="1600" dirty="0" smtClean="0">
              <a:solidFill>
                <a:prstClr val="black">
                  <a:lumMod val="65000"/>
                  <a:lumOff val="35000"/>
                </a:prstClr>
              </a:solidFill>
              <a:latin typeface="Arial" panose="020B0604020202020204" pitchFamily="34" charset="0"/>
              <a:cs typeface="Arial" panose="020B0604020202020204" pitchFamily="34" charset="0"/>
            </a:endParaRPr>
          </a:p>
          <a:p>
            <a:r>
              <a:rPr lang="en-IE" sz="2000" b="1" dirty="0">
                <a:solidFill>
                  <a:schemeClr val="tx1">
                    <a:lumMod val="65000"/>
                    <a:lumOff val="35000"/>
                  </a:schemeClr>
                </a:solidFill>
                <a:latin typeface="Arial" panose="020B0604020202020204" pitchFamily="34" charset="0"/>
                <a:cs typeface="Arial" panose="020B0604020202020204" pitchFamily="34" charset="0"/>
              </a:rPr>
              <a:t>For more information</a:t>
            </a:r>
          </a:p>
          <a:p>
            <a:endParaRPr lang="en-IE" sz="1600" dirty="0">
              <a:solidFill>
                <a:schemeClr val="tx1">
                  <a:lumMod val="65000"/>
                  <a:lumOff val="35000"/>
                </a:schemeClr>
              </a:solidFill>
              <a:latin typeface="Arial" panose="020B0604020202020204" pitchFamily="34" charset="0"/>
              <a:cs typeface="Arial" panose="020B0604020202020204" pitchFamily="34" charset="0"/>
            </a:endParaRPr>
          </a:p>
          <a:p>
            <a:r>
              <a:rPr lang="en-IE" sz="1600" dirty="0">
                <a:solidFill>
                  <a:schemeClr val="tx1">
                    <a:lumMod val="65000"/>
                    <a:lumOff val="35000"/>
                  </a:schemeClr>
                </a:solidFill>
                <a:latin typeface="Arial" panose="020B0604020202020204" pitchFamily="34" charset="0"/>
                <a:cs typeface="Arial" panose="020B0604020202020204" pitchFamily="34" charset="0"/>
              </a:rPr>
              <a:t>Contact HSE Communications:</a:t>
            </a:r>
          </a:p>
          <a:p>
            <a:r>
              <a:rPr lang="en-IE" sz="1600" dirty="0" smtClean="0">
                <a:solidFill>
                  <a:schemeClr val="tx1">
                    <a:lumMod val="65000"/>
                    <a:lumOff val="35000"/>
                  </a:schemeClr>
                </a:solidFill>
                <a:latin typeface="Arial" panose="020B0604020202020204" pitchFamily="34" charset="0"/>
                <a:cs typeface="Arial" panose="020B0604020202020204" pitchFamily="34" charset="0"/>
                <a:hlinkClick r:id="rId5"/>
              </a:rPr>
              <a:t>digital@hse.ie</a:t>
            </a:r>
            <a:r>
              <a:rPr lang="en-IE" sz="1600" dirty="0" smtClean="0">
                <a:solidFill>
                  <a:schemeClr val="tx1">
                    <a:lumMod val="65000"/>
                    <a:lumOff val="35000"/>
                  </a:schemeClr>
                </a:solidFill>
                <a:latin typeface="Arial" panose="020B0604020202020204" pitchFamily="34" charset="0"/>
                <a:cs typeface="Arial" panose="020B0604020202020204" pitchFamily="34" charset="0"/>
              </a:rPr>
              <a:t> </a:t>
            </a:r>
            <a:endParaRPr lang="en-IE" sz="1600" dirty="0">
              <a:solidFill>
                <a:schemeClr val="tx1">
                  <a:lumMod val="65000"/>
                  <a:lumOff val="35000"/>
                </a:schemeClr>
              </a:solidFill>
              <a:latin typeface="Arial" panose="020B0604020202020204" pitchFamily="34" charset="0"/>
              <a:cs typeface="Arial" panose="020B0604020202020204" pitchFamily="34" charset="0"/>
            </a:endParaRPr>
          </a:p>
          <a:p>
            <a:r>
              <a:rPr lang="en-IE" sz="1600" dirty="0">
                <a:solidFill>
                  <a:schemeClr val="tx1">
                    <a:lumMod val="65000"/>
                    <a:lumOff val="35000"/>
                  </a:schemeClr>
                </a:solidFill>
                <a:latin typeface="Arial" panose="020B0604020202020204" pitchFamily="34" charset="0"/>
                <a:cs typeface="Arial" panose="020B0604020202020204" pitchFamily="34" charset="0"/>
                <a:hlinkClick r:id="rId6"/>
              </a:rPr>
              <a:t>www.hse.ie/communications</a:t>
            </a:r>
            <a:r>
              <a:rPr lang="en-IE" sz="1600" dirty="0">
                <a:solidFill>
                  <a:schemeClr val="tx1">
                    <a:lumMod val="65000"/>
                    <a:lumOff val="35000"/>
                  </a:schemeClr>
                </a:solidFill>
                <a:latin typeface="Arial" panose="020B0604020202020204" pitchFamily="34" charset="0"/>
                <a:cs typeface="Arial" panose="020B0604020202020204" pitchFamily="34" charset="0"/>
              </a:rPr>
              <a:t> </a:t>
            </a:r>
            <a:endParaRPr lang="en-IE" sz="16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1600" dirty="0">
              <a:solidFill>
                <a:schemeClr val="tx1">
                  <a:lumMod val="65000"/>
                  <a:lumOff val="35000"/>
                </a:schemeClr>
              </a:solidFill>
              <a:latin typeface="Arial" panose="020B0604020202020204" pitchFamily="34" charset="0"/>
              <a:cs typeface="Arial" panose="020B0604020202020204" pitchFamily="34" charset="0"/>
            </a:endParaRPr>
          </a:p>
          <a:p>
            <a:endParaRPr lang="en-IE" sz="16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1600" dirty="0">
              <a:solidFill>
                <a:prstClr val="black">
                  <a:lumMod val="65000"/>
                  <a:lumOff val="35000"/>
                </a:prstClr>
              </a:solidFill>
              <a:latin typeface="Arial" panose="020B0604020202020204" pitchFamily="34" charset="0"/>
              <a:cs typeface="Arial" panose="020B0604020202020204" pitchFamily="34" charset="0"/>
            </a:endParaRPr>
          </a:p>
          <a:p>
            <a:r>
              <a:rPr lang="en-IE" sz="1600" dirty="0">
                <a:solidFill>
                  <a:prstClr val="black">
                    <a:lumMod val="65000"/>
                    <a:lumOff val="35000"/>
                  </a:prstClr>
                </a:solidFill>
                <a:latin typeface="Arial" panose="020B0604020202020204" pitchFamily="34" charset="0"/>
                <a:cs typeface="Arial" panose="020B0604020202020204" pitchFamily="34" charset="0"/>
              </a:rPr>
              <a:t/>
            </a:r>
            <a:br>
              <a:rPr lang="en-IE" sz="1600" dirty="0">
                <a:solidFill>
                  <a:prstClr val="black">
                    <a:lumMod val="65000"/>
                    <a:lumOff val="35000"/>
                  </a:prstClr>
                </a:solidFill>
                <a:latin typeface="Arial" panose="020B0604020202020204" pitchFamily="34" charset="0"/>
                <a:cs typeface="Arial" panose="020B0604020202020204" pitchFamily="34" charset="0"/>
              </a:rPr>
            </a:br>
            <a:endParaRPr lang="en-IE" sz="1600" b="1" dirty="0">
              <a:solidFill>
                <a:srgbClr val="FFC000"/>
              </a:solidFill>
              <a:latin typeface="Arial" panose="020B0604020202020204" pitchFamily="34" charset="0"/>
              <a:cs typeface="Arial" panose="020B0604020202020204" pitchFamily="34" charset="0"/>
            </a:endParaRPr>
          </a:p>
          <a:p>
            <a:pPr algn="just"/>
            <a:endParaRPr lang="en-IE" sz="1600" dirty="0">
              <a:solidFill>
                <a:srgbClr val="E7E6E6">
                  <a:lumMod val="25000"/>
                </a:srgbClr>
              </a:solidFill>
              <a:latin typeface="Arial" panose="020B0604020202020204" pitchFamily="34" charset="0"/>
              <a:cs typeface="Arial" panose="020B0604020202020204" pitchFamily="34" charset="0"/>
            </a:endParaRPr>
          </a:p>
        </p:txBody>
      </p:sp>
      <p:sp>
        <p:nvSpPr>
          <p:cNvPr id="4" name="Rectangle 3"/>
          <p:cNvSpPr/>
          <p:nvPr/>
        </p:nvSpPr>
        <p:spPr>
          <a:xfrm>
            <a:off x="403990" y="6797664"/>
            <a:ext cx="5080521" cy="1569660"/>
          </a:xfrm>
          <a:prstGeom prst="rect">
            <a:avLst/>
          </a:prstGeom>
          <a:solidFill>
            <a:schemeClr val="bg1"/>
          </a:solidFill>
        </p:spPr>
        <p:txBody>
          <a:bodyPr wrap="square">
            <a:spAutoFit/>
          </a:bodyPr>
          <a:lstStyle/>
          <a:p>
            <a:pPr algn="just"/>
            <a:r>
              <a:rPr lang="en-IE" sz="2400" b="1" dirty="0" smtClean="0">
                <a:solidFill>
                  <a:srgbClr val="595959"/>
                </a:solidFill>
                <a:latin typeface="Arial" panose="020B0604020202020204" pitchFamily="34" charset="0"/>
                <a:cs typeface="Arial" panose="020B0604020202020204" pitchFamily="34" charset="0"/>
              </a:rPr>
              <a:t>Stay safe. </a:t>
            </a:r>
          </a:p>
          <a:p>
            <a:pPr algn="just"/>
            <a:r>
              <a:rPr lang="en-IE" sz="2400" b="1" dirty="0" smtClean="0">
                <a:solidFill>
                  <a:srgbClr val="595959"/>
                </a:solidFill>
                <a:latin typeface="Arial" panose="020B0604020202020204" pitchFamily="34" charset="0"/>
                <a:cs typeface="Arial" panose="020B0604020202020204" pitchFamily="34" charset="0"/>
              </a:rPr>
              <a:t>Protect each other.</a:t>
            </a:r>
          </a:p>
          <a:p>
            <a:pPr algn="just"/>
            <a:endParaRPr lang="en-IE" sz="2400" b="1" dirty="0" smtClean="0">
              <a:solidFill>
                <a:srgbClr val="595959"/>
              </a:solidFill>
              <a:latin typeface="Arial" panose="020B0604020202020204" pitchFamily="34" charset="0"/>
              <a:cs typeface="Arial" panose="020B0604020202020204" pitchFamily="34" charset="0"/>
            </a:endParaRPr>
          </a:p>
          <a:p>
            <a:pPr algn="just"/>
            <a:r>
              <a:rPr lang="en-IE" sz="2400" dirty="0" smtClean="0">
                <a:solidFill>
                  <a:srgbClr val="595959"/>
                </a:solidFill>
                <a:latin typeface="Arial" panose="020B0604020202020204" pitchFamily="34" charset="0"/>
                <a:cs typeface="Arial" panose="020B0604020202020204" pitchFamily="34" charset="0"/>
              </a:rPr>
              <a:t>#</a:t>
            </a:r>
            <a:r>
              <a:rPr lang="en-IE" sz="2400" dirty="0" err="1" smtClean="0">
                <a:solidFill>
                  <a:srgbClr val="595959"/>
                </a:solidFill>
                <a:latin typeface="Arial" panose="020B0604020202020204" pitchFamily="34" charset="0"/>
                <a:cs typeface="Arial" panose="020B0604020202020204" pitchFamily="34" charset="0"/>
              </a:rPr>
              <a:t>HoldFirm</a:t>
            </a:r>
            <a:endParaRPr lang="en-IE" sz="2400" dirty="0">
              <a:solidFill>
                <a:srgbClr val="595959"/>
              </a:solidFill>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xmlns="" id="{6D45027E-66F6-774F-A882-85DE6C59DFE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495" t="15576" r="21359" b="8488"/>
          <a:stretch/>
        </p:blipFill>
        <p:spPr bwMode="auto">
          <a:xfrm>
            <a:off x="5150641" y="7146855"/>
            <a:ext cx="1221129" cy="91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995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3949</TotalTime>
  <Words>613</Words>
  <Application>Microsoft Office PowerPoint</Application>
  <PresentationFormat>A4 Paper (210x297 mm)</PresentationFormat>
  <Paragraphs>105</Paragraphs>
  <Slides>7</Slides>
  <Notes>4</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Fidelma Browne</dc:creator>
  <cp:lastModifiedBy>Kahlil Coyle</cp:lastModifiedBy>
  <cp:revision>229</cp:revision>
  <cp:lastPrinted>2020-05-25T18:55:13Z</cp:lastPrinted>
  <dcterms:created xsi:type="dcterms:W3CDTF">2020-03-21T11:46:06Z</dcterms:created>
  <dcterms:modified xsi:type="dcterms:W3CDTF">2020-06-19T09:22:47Z</dcterms:modified>
</cp:coreProperties>
</file>